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82" r:id="rId9"/>
    <p:sldId id="283" r:id="rId10"/>
    <p:sldId id="284" r:id="rId11"/>
    <p:sldId id="285" r:id="rId12"/>
    <p:sldId id="286" r:id="rId13"/>
    <p:sldId id="287" r:id="rId14"/>
    <p:sldId id="289" r:id="rId15"/>
    <p:sldId id="290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91" r:id="rId24"/>
    <p:sldId id="292" r:id="rId25"/>
    <p:sldId id="293" r:id="rId26"/>
    <p:sldId id="294" r:id="rId27"/>
    <p:sldId id="295" r:id="rId28"/>
    <p:sldId id="296" r:id="rId29"/>
    <p:sldId id="262" r:id="rId30"/>
    <p:sldId id="263" r:id="rId31"/>
    <p:sldId id="264" r:id="rId32"/>
    <p:sldId id="265" r:id="rId33"/>
    <p:sldId id="266" r:id="rId34"/>
    <p:sldId id="267" r:id="rId35"/>
    <p:sldId id="276" r:id="rId36"/>
    <p:sldId id="277" r:id="rId37"/>
    <p:sldId id="278" r:id="rId38"/>
    <p:sldId id="279" r:id="rId39"/>
    <p:sldId id="288" r:id="rId40"/>
    <p:sldId id="280" r:id="rId41"/>
    <p:sldId id="281" r:id="rId4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Présentation projet" id="{BF727936-BE57-4515-91C0-791869AB9689}">
          <p14:sldIdLst>
            <p14:sldId id="256"/>
            <p14:sldId id="257"/>
            <p14:sldId id="258"/>
            <p14:sldId id="259"/>
            <p14:sldId id="260"/>
            <p14:sldId id="268"/>
            <p14:sldId id="261"/>
          </p14:sldIdLst>
        </p14:section>
        <p14:section name="Présentation Adriana" id="{3F1FAB56-C66F-481F-8881-FF23D8D4E394}">
          <p14:sldIdLst>
            <p14:sldId id="282"/>
            <p14:sldId id="283"/>
            <p14:sldId id="284"/>
            <p14:sldId id="285"/>
            <p14:sldId id="286"/>
            <p14:sldId id="287"/>
            <p14:sldId id="289"/>
            <p14:sldId id="290"/>
          </p14:sldIdLst>
        </p14:section>
        <p14:section name="Présentation Christine" id="{EAD6796D-C233-468D-A6C5-7A1A3368B0CB}">
          <p14:sldIdLst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  <p14:section name="Présentation Sofiane" id="{4D4284E6-3FFD-49BE-A336-941F6B81C001}">
          <p14:sldIdLst>
            <p14:sldId id="291"/>
            <p14:sldId id="292"/>
            <p14:sldId id="293"/>
            <p14:sldId id="294"/>
            <p14:sldId id="295"/>
            <p14:sldId id="296"/>
          </p14:sldIdLst>
        </p14:section>
        <p14:section name="Présentation Alexis" id="{38781345-95D6-4A94-BF2F-8945E51833EB}">
          <p14:sldIdLst>
            <p14:sldId id="262"/>
            <p14:sldId id="263"/>
            <p14:sldId id="264"/>
            <p14:sldId id="265"/>
            <p14:sldId id="266"/>
            <p14:sldId id="267"/>
          </p14:sldIdLst>
        </p14:section>
        <p14:section name="Conclusion du projet" id="{280ECFBB-21B7-480D-A55A-AF17EB2915B6}">
          <p14:sldIdLst>
            <p14:sldId id="276"/>
            <p14:sldId id="277"/>
            <p14:sldId id="278"/>
          </p14:sldIdLst>
        </p14:section>
        <p14:section name="Slides complémentaires" id="{0CC4DCBF-BE15-427D-B9C0-9121D6126AD0}">
          <p14:sldIdLst>
            <p14:sldId id="279"/>
            <p14:sldId id="288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1" autoAdjust="0"/>
    <p:restoredTop sz="94636" autoAdjust="0"/>
  </p:normalViewPr>
  <p:slideViewPr>
    <p:cSldViewPr>
      <p:cViewPr varScale="1">
        <p:scale>
          <a:sx n="106" d="100"/>
          <a:sy n="106" d="100"/>
        </p:scale>
        <p:origin x="1038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11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825901-93D2-4C26-A5EB-11FF29B8CDA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VE"/>
        </a:p>
      </dgm:t>
    </dgm:pt>
    <dgm:pt modelId="{A944C034-DF41-463A-8B5D-91A66B5542AF}">
      <dgm:prSet phldrT="[Texto]" custT="1"/>
      <dgm:spPr/>
      <dgm:t>
        <a:bodyPr/>
        <a:lstStyle/>
        <a:p>
          <a:r>
            <a:rPr lang="fr-FR" sz="3200" dirty="0" smtClean="0"/>
            <a:t>Venezuela</a:t>
          </a:r>
          <a:endParaRPr lang="es-VE" sz="3200" dirty="0"/>
        </a:p>
      </dgm:t>
    </dgm:pt>
    <dgm:pt modelId="{ED2AB887-06CE-4C22-8A97-D36A81F6FA4A}" type="parTrans" cxnId="{00AF394C-F4A9-4812-8D85-F17D7E6D5C73}">
      <dgm:prSet/>
      <dgm:spPr/>
      <dgm:t>
        <a:bodyPr/>
        <a:lstStyle/>
        <a:p>
          <a:endParaRPr lang="es-VE"/>
        </a:p>
      </dgm:t>
    </dgm:pt>
    <dgm:pt modelId="{7A174A86-97D6-4068-A3F9-606470034110}" type="sibTrans" cxnId="{00AF394C-F4A9-4812-8D85-F17D7E6D5C73}">
      <dgm:prSet/>
      <dgm:spPr/>
      <dgm:t>
        <a:bodyPr/>
        <a:lstStyle/>
        <a:p>
          <a:endParaRPr lang="es-VE"/>
        </a:p>
      </dgm:t>
    </dgm:pt>
    <dgm:pt modelId="{ED2CDAFB-CA90-4543-BF01-472A2CC53999}">
      <dgm:prSet phldrT="[Texto]" custT="1"/>
      <dgm:spPr/>
      <dgm:t>
        <a:bodyPr/>
        <a:lstStyle/>
        <a:p>
          <a:r>
            <a:rPr lang="fr-FR" sz="2000" kern="1200" dirty="0" smtClean="0">
              <a:solidFill>
                <a:schemeClr val="tx1"/>
              </a:solidFill>
              <a:latin typeface="Book Antiqua" panose="02040602050305030304" pitchFamily="18" charset="0"/>
              <a:ea typeface="+mn-ea"/>
              <a:cs typeface="+mn-cs"/>
            </a:rPr>
            <a:t>Ingénieur Chimiste Bac +5 </a:t>
          </a:r>
          <a:endParaRPr lang="es-VE" sz="2000" kern="1200" dirty="0">
            <a:solidFill>
              <a:schemeClr val="tx1"/>
            </a:solidFill>
            <a:latin typeface="Book Antiqua" panose="02040602050305030304" pitchFamily="18" charset="0"/>
            <a:ea typeface="+mn-ea"/>
            <a:cs typeface="+mn-cs"/>
          </a:endParaRPr>
        </a:p>
      </dgm:t>
    </dgm:pt>
    <dgm:pt modelId="{3A8C63DD-FE11-4ABB-872F-5BFE3198CE24}" type="parTrans" cxnId="{8FCD6337-C473-4562-BCF4-8168FB844BB0}">
      <dgm:prSet/>
      <dgm:spPr/>
      <dgm:t>
        <a:bodyPr/>
        <a:lstStyle/>
        <a:p>
          <a:endParaRPr lang="es-VE"/>
        </a:p>
      </dgm:t>
    </dgm:pt>
    <dgm:pt modelId="{FEC5E956-36AB-4CE9-9A28-B5474C089D3D}" type="sibTrans" cxnId="{8FCD6337-C473-4562-BCF4-8168FB844BB0}">
      <dgm:prSet/>
      <dgm:spPr/>
      <dgm:t>
        <a:bodyPr/>
        <a:lstStyle/>
        <a:p>
          <a:endParaRPr lang="es-VE"/>
        </a:p>
      </dgm:t>
    </dgm:pt>
    <dgm:pt modelId="{F1E7374F-D22B-411B-91B1-2780CD770296}">
      <dgm:prSet phldrT="[Texto]" custT="1"/>
      <dgm:spPr/>
      <dgm:t>
        <a:bodyPr/>
        <a:lstStyle/>
        <a:p>
          <a:r>
            <a:rPr lang="fr-FR" sz="3200" dirty="0" smtClean="0"/>
            <a:t>France</a:t>
          </a:r>
          <a:endParaRPr lang="es-VE" sz="5600" dirty="0"/>
        </a:p>
      </dgm:t>
    </dgm:pt>
    <dgm:pt modelId="{9F5B1F8B-D200-496E-ACDA-0D5F20B5FF3B}" type="parTrans" cxnId="{F6F94C66-171C-4B54-AA65-46DCDC6FE24D}">
      <dgm:prSet/>
      <dgm:spPr/>
      <dgm:t>
        <a:bodyPr/>
        <a:lstStyle/>
        <a:p>
          <a:endParaRPr lang="es-VE"/>
        </a:p>
      </dgm:t>
    </dgm:pt>
    <dgm:pt modelId="{79D62AE0-6C56-406F-ABD6-18F944E6B5E7}" type="sibTrans" cxnId="{F6F94C66-171C-4B54-AA65-46DCDC6FE24D}">
      <dgm:prSet/>
      <dgm:spPr/>
      <dgm:t>
        <a:bodyPr/>
        <a:lstStyle/>
        <a:p>
          <a:endParaRPr lang="es-VE"/>
        </a:p>
      </dgm:t>
    </dgm:pt>
    <dgm:pt modelId="{B265A494-245C-4A15-8A74-B6C10CADF462}">
      <dgm:prSet phldrT="[Texto]" custT="1"/>
      <dgm:spPr/>
      <dgm:t>
        <a:bodyPr/>
        <a:lstStyle/>
        <a:p>
          <a:r>
            <a:rPr lang="fr-FR" sz="2000" kern="1200" dirty="0" smtClean="0">
              <a:solidFill>
                <a:schemeClr val="tx1"/>
              </a:solidFill>
              <a:latin typeface="Book Antiqua" panose="02040602050305030304" pitchFamily="18" charset="0"/>
              <a:ea typeface="+mn-ea"/>
              <a:cs typeface="+mn-cs"/>
            </a:rPr>
            <a:t>Formation Développement Web .NET </a:t>
          </a:r>
          <a:endParaRPr lang="es-VE" sz="2000" kern="1200" dirty="0">
            <a:solidFill>
              <a:schemeClr val="tx1"/>
            </a:solidFill>
            <a:latin typeface="Book Antiqua" panose="02040602050305030304" pitchFamily="18" charset="0"/>
            <a:ea typeface="+mn-ea"/>
            <a:cs typeface="+mn-cs"/>
          </a:endParaRPr>
        </a:p>
      </dgm:t>
    </dgm:pt>
    <dgm:pt modelId="{B81641C4-E5AA-49A6-BBAE-99AA2B1E93A9}" type="parTrans" cxnId="{B17CFDB6-C6DD-4D36-A526-15D14E2755EA}">
      <dgm:prSet/>
      <dgm:spPr/>
      <dgm:t>
        <a:bodyPr/>
        <a:lstStyle/>
        <a:p>
          <a:endParaRPr lang="es-VE"/>
        </a:p>
      </dgm:t>
    </dgm:pt>
    <dgm:pt modelId="{3319BC20-8C1F-4EC5-94C4-C56D9E2377C5}" type="sibTrans" cxnId="{B17CFDB6-C6DD-4D36-A526-15D14E2755EA}">
      <dgm:prSet/>
      <dgm:spPr/>
      <dgm:t>
        <a:bodyPr/>
        <a:lstStyle/>
        <a:p>
          <a:endParaRPr lang="es-VE"/>
        </a:p>
      </dgm:t>
    </dgm:pt>
    <dgm:pt modelId="{46E72E7F-F3E6-4DB1-8D88-8060FE02D4F2}">
      <dgm:prSet custT="1"/>
      <dgm:spPr/>
      <dgm:t>
        <a:bodyPr/>
        <a:lstStyle/>
        <a:p>
          <a:r>
            <a:rPr lang="fr-FR" sz="2000" kern="1200" dirty="0" smtClean="0">
              <a:solidFill>
                <a:schemeClr val="tx1"/>
              </a:solidFill>
              <a:latin typeface="Book Antiqua" panose="02040602050305030304" pitchFamily="18" charset="0"/>
              <a:ea typeface="+mn-ea"/>
              <a:cs typeface="+mn-cs"/>
            </a:rPr>
            <a:t>2 ans d’expérience en Commerce</a:t>
          </a:r>
          <a:endParaRPr lang="es-VE" sz="2000" kern="1200" dirty="0">
            <a:solidFill>
              <a:schemeClr val="tx1"/>
            </a:solidFill>
            <a:latin typeface="Book Antiqua" panose="02040602050305030304" pitchFamily="18" charset="0"/>
            <a:ea typeface="+mn-ea"/>
            <a:cs typeface="+mn-cs"/>
          </a:endParaRPr>
        </a:p>
      </dgm:t>
    </dgm:pt>
    <dgm:pt modelId="{8E4F6C30-03CA-4D1D-BABC-6A5472F4C708}" type="parTrans" cxnId="{5070B4E1-61CE-41DD-A334-3652196FBAE1}">
      <dgm:prSet/>
      <dgm:spPr/>
      <dgm:t>
        <a:bodyPr/>
        <a:lstStyle/>
        <a:p>
          <a:endParaRPr lang="es-VE"/>
        </a:p>
      </dgm:t>
    </dgm:pt>
    <dgm:pt modelId="{430EE3C1-9586-441B-A610-AE79E02A07A3}" type="sibTrans" cxnId="{5070B4E1-61CE-41DD-A334-3652196FBAE1}">
      <dgm:prSet/>
      <dgm:spPr/>
      <dgm:t>
        <a:bodyPr/>
        <a:lstStyle/>
        <a:p>
          <a:endParaRPr lang="es-VE"/>
        </a:p>
      </dgm:t>
    </dgm:pt>
    <dgm:pt modelId="{32C066B6-FF20-47D9-B99F-2E0B50154A0C}">
      <dgm:prSet phldrT="[Texto]" custT="1"/>
      <dgm:spPr/>
      <dgm:t>
        <a:bodyPr/>
        <a:lstStyle/>
        <a:p>
          <a:r>
            <a:rPr lang="fr-FR" sz="2000" kern="1200" dirty="0" smtClean="0">
              <a:solidFill>
                <a:schemeClr val="tx1"/>
              </a:solidFill>
              <a:latin typeface="Book Antiqua" panose="02040602050305030304" pitchFamily="18" charset="0"/>
              <a:ea typeface="+mn-ea"/>
              <a:cs typeface="+mn-cs"/>
            </a:rPr>
            <a:t>Connaissance de nouveaux outils et langages informatiques </a:t>
          </a:r>
          <a:endParaRPr lang="es-VE" sz="2000" kern="1200" dirty="0">
            <a:solidFill>
              <a:schemeClr val="tx1"/>
            </a:solidFill>
            <a:latin typeface="Book Antiqua" panose="02040602050305030304" pitchFamily="18" charset="0"/>
            <a:ea typeface="+mn-ea"/>
            <a:cs typeface="+mn-cs"/>
          </a:endParaRPr>
        </a:p>
      </dgm:t>
    </dgm:pt>
    <dgm:pt modelId="{8DB51FFC-C569-4839-9754-6BCED2540747}" type="parTrans" cxnId="{42F4C26D-5CFE-4F55-830B-C45A6CACFEAB}">
      <dgm:prSet/>
      <dgm:spPr/>
      <dgm:t>
        <a:bodyPr/>
        <a:lstStyle/>
        <a:p>
          <a:endParaRPr lang="es-VE"/>
        </a:p>
      </dgm:t>
    </dgm:pt>
    <dgm:pt modelId="{E39A889B-911F-43C1-B783-DEE92F8C1511}" type="sibTrans" cxnId="{42F4C26D-5CFE-4F55-830B-C45A6CACFEAB}">
      <dgm:prSet/>
      <dgm:spPr/>
      <dgm:t>
        <a:bodyPr/>
        <a:lstStyle/>
        <a:p>
          <a:endParaRPr lang="es-VE"/>
        </a:p>
      </dgm:t>
    </dgm:pt>
    <dgm:pt modelId="{58ECB254-B831-40C1-ACEE-9516BAD879B7}" type="pres">
      <dgm:prSet presAssocID="{B8825901-93D2-4C26-A5EB-11FF29B8CDA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AD175482-76A1-4E23-A49B-DEAB0281A566}" type="pres">
      <dgm:prSet presAssocID="{A944C034-DF41-463A-8B5D-91A66B5542AF}" presName="parentText" presStyleLbl="node1" presStyleIdx="0" presStyleCnt="2" custScaleY="60255" custLinFactNeighborX="781" custLinFactNeighborY="-6667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561C972-6BCB-4BC3-9A68-7FE670D3CCA0}" type="pres">
      <dgm:prSet presAssocID="{A944C034-DF41-463A-8B5D-91A66B5542AF}" presName="childText" presStyleLbl="revTx" presStyleIdx="0" presStyleCnt="2" custLinFactNeighborX="781" custLinFactNeighborY="-36826">
        <dgm:presLayoutVars>
          <dgm:bulletEnabled val="1"/>
        </dgm:presLayoutVars>
      </dgm:prSet>
      <dgm:spPr/>
      <dgm:t>
        <a:bodyPr/>
        <a:lstStyle/>
        <a:p>
          <a:endParaRPr lang="es-VE"/>
        </a:p>
      </dgm:t>
    </dgm:pt>
    <dgm:pt modelId="{EF9F3696-41B2-4F20-B6AD-279D315985CA}" type="pres">
      <dgm:prSet presAssocID="{F1E7374F-D22B-411B-91B1-2780CD770296}" presName="parentText" presStyleLbl="node1" presStyleIdx="1" presStyleCnt="2" custScaleY="60397" custLinFactNeighborX="781" custLinFactNeighborY="-37476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118FF82-F995-4529-913D-0E18866120A5}" type="pres">
      <dgm:prSet presAssocID="{F1E7374F-D22B-411B-91B1-2780CD770296}" presName="childText" presStyleLbl="revTx" presStyleIdx="1" presStyleCnt="2" custLinFactNeighborX="172" custLinFactNeighborY="-24986">
        <dgm:presLayoutVars>
          <dgm:bulletEnabled val="1"/>
        </dgm:presLayoutVars>
      </dgm:prSet>
      <dgm:spPr/>
      <dgm:t>
        <a:bodyPr/>
        <a:lstStyle/>
        <a:p>
          <a:endParaRPr lang="es-VE"/>
        </a:p>
      </dgm:t>
    </dgm:pt>
  </dgm:ptLst>
  <dgm:cxnLst>
    <dgm:cxn modelId="{B17CFDB6-C6DD-4D36-A526-15D14E2755EA}" srcId="{F1E7374F-D22B-411B-91B1-2780CD770296}" destId="{B265A494-245C-4A15-8A74-B6C10CADF462}" srcOrd="0" destOrd="0" parTransId="{B81641C4-E5AA-49A6-BBAE-99AA2B1E93A9}" sibTransId="{3319BC20-8C1F-4EC5-94C4-C56D9E2377C5}"/>
    <dgm:cxn modelId="{491894B9-FFB5-47D4-915D-3BC261226EA8}" type="presOf" srcId="{ED2CDAFB-CA90-4543-BF01-472A2CC53999}" destId="{5561C972-6BCB-4BC3-9A68-7FE670D3CCA0}" srcOrd="0" destOrd="0" presId="urn:microsoft.com/office/officeart/2005/8/layout/vList2"/>
    <dgm:cxn modelId="{E6027609-8CFB-46D4-AE60-FEE35786F68B}" type="presOf" srcId="{B8825901-93D2-4C26-A5EB-11FF29B8CDAF}" destId="{58ECB254-B831-40C1-ACEE-9516BAD879B7}" srcOrd="0" destOrd="0" presId="urn:microsoft.com/office/officeart/2005/8/layout/vList2"/>
    <dgm:cxn modelId="{8FCD6337-C473-4562-BCF4-8168FB844BB0}" srcId="{A944C034-DF41-463A-8B5D-91A66B5542AF}" destId="{ED2CDAFB-CA90-4543-BF01-472A2CC53999}" srcOrd="0" destOrd="0" parTransId="{3A8C63DD-FE11-4ABB-872F-5BFE3198CE24}" sibTransId="{FEC5E956-36AB-4CE9-9A28-B5474C089D3D}"/>
    <dgm:cxn modelId="{64B80121-A137-439C-BD77-081869799FC1}" type="presOf" srcId="{46E72E7F-F3E6-4DB1-8D88-8060FE02D4F2}" destId="{5561C972-6BCB-4BC3-9A68-7FE670D3CCA0}" srcOrd="0" destOrd="1" presId="urn:microsoft.com/office/officeart/2005/8/layout/vList2"/>
    <dgm:cxn modelId="{F6F94C66-171C-4B54-AA65-46DCDC6FE24D}" srcId="{B8825901-93D2-4C26-A5EB-11FF29B8CDAF}" destId="{F1E7374F-D22B-411B-91B1-2780CD770296}" srcOrd="1" destOrd="0" parTransId="{9F5B1F8B-D200-496E-ACDA-0D5F20B5FF3B}" sibTransId="{79D62AE0-6C56-406F-ABD6-18F944E6B5E7}"/>
    <dgm:cxn modelId="{1B15BE31-10A3-4402-80AB-23034665B661}" type="presOf" srcId="{F1E7374F-D22B-411B-91B1-2780CD770296}" destId="{EF9F3696-41B2-4F20-B6AD-279D315985CA}" srcOrd="0" destOrd="0" presId="urn:microsoft.com/office/officeart/2005/8/layout/vList2"/>
    <dgm:cxn modelId="{5070B4E1-61CE-41DD-A334-3652196FBAE1}" srcId="{A944C034-DF41-463A-8B5D-91A66B5542AF}" destId="{46E72E7F-F3E6-4DB1-8D88-8060FE02D4F2}" srcOrd="1" destOrd="0" parTransId="{8E4F6C30-03CA-4D1D-BABC-6A5472F4C708}" sibTransId="{430EE3C1-9586-441B-A610-AE79E02A07A3}"/>
    <dgm:cxn modelId="{00AF394C-F4A9-4812-8D85-F17D7E6D5C73}" srcId="{B8825901-93D2-4C26-A5EB-11FF29B8CDAF}" destId="{A944C034-DF41-463A-8B5D-91A66B5542AF}" srcOrd="0" destOrd="0" parTransId="{ED2AB887-06CE-4C22-8A97-D36A81F6FA4A}" sibTransId="{7A174A86-97D6-4068-A3F9-606470034110}"/>
    <dgm:cxn modelId="{F66C175F-9188-4355-8A08-AA2320E507F7}" type="presOf" srcId="{A944C034-DF41-463A-8B5D-91A66B5542AF}" destId="{AD175482-76A1-4E23-A49B-DEAB0281A566}" srcOrd="0" destOrd="0" presId="urn:microsoft.com/office/officeart/2005/8/layout/vList2"/>
    <dgm:cxn modelId="{7AB7E77F-182F-4536-9031-7A7B56AE7A4D}" type="presOf" srcId="{B265A494-245C-4A15-8A74-B6C10CADF462}" destId="{9118FF82-F995-4529-913D-0E18866120A5}" srcOrd="0" destOrd="0" presId="urn:microsoft.com/office/officeart/2005/8/layout/vList2"/>
    <dgm:cxn modelId="{854C0CA4-233F-476C-9645-0425385877B1}" type="presOf" srcId="{32C066B6-FF20-47D9-B99F-2E0B50154A0C}" destId="{9118FF82-F995-4529-913D-0E18866120A5}" srcOrd="0" destOrd="1" presId="urn:microsoft.com/office/officeart/2005/8/layout/vList2"/>
    <dgm:cxn modelId="{42F4C26D-5CFE-4F55-830B-C45A6CACFEAB}" srcId="{F1E7374F-D22B-411B-91B1-2780CD770296}" destId="{32C066B6-FF20-47D9-B99F-2E0B50154A0C}" srcOrd="1" destOrd="0" parTransId="{8DB51FFC-C569-4839-9754-6BCED2540747}" sibTransId="{E39A889B-911F-43C1-B783-DEE92F8C1511}"/>
    <dgm:cxn modelId="{ADA20C69-529D-47DC-82F9-9EEBBAFC38C6}" type="presParOf" srcId="{58ECB254-B831-40C1-ACEE-9516BAD879B7}" destId="{AD175482-76A1-4E23-A49B-DEAB0281A566}" srcOrd="0" destOrd="0" presId="urn:microsoft.com/office/officeart/2005/8/layout/vList2"/>
    <dgm:cxn modelId="{2FD224C7-D0F5-4C6A-9FA0-E5499F63A6CA}" type="presParOf" srcId="{58ECB254-B831-40C1-ACEE-9516BAD879B7}" destId="{5561C972-6BCB-4BC3-9A68-7FE670D3CCA0}" srcOrd="1" destOrd="0" presId="urn:microsoft.com/office/officeart/2005/8/layout/vList2"/>
    <dgm:cxn modelId="{458739DF-1AED-48F6-B70C-66C4A1A985B4}" type="presParOf" srcId="{58ECB254-B831-40C1-ACEE-9516BAD879B7}" destId="{EF9F3696-41B2-4F20-B6AD-279D315985CA}" srcOrd="2" destOrd="0" presId="urn:microsoft.com/office/officeart/2005/8/layout/vList2"/>
    <dgm:cxn modelId="{B03F7006-98E6-4BE3-AED0-DD24AEBDB58E}" type="presParOf" srcId="{58ECB254-B831-40C1-ACEE-9516BAD879B7}" destId="{9118FF82-F995-4529-913D-0E18866120A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175482-76A1-4E23-A49B-DEAB0281A566}">
      <dsp:nvSpPr>
        <dsp:cNvPr id="0" name=""/>
        <dsp:cNvSpPr/>
      </dsp:nvSpPr>
      <dsp:spPr>
        <a:xfrm>
          <a:off x="0" y="0"/>
          <a:ext cx="4608512" cy="7219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200" kern="1200" dirty="0" smtClean="0"/>
            <a:t>Venezuela</a:t>
          </a:r>
          <a:endParaRPr lang="es-VE" sz="3200" kern="1200" dirty="0"/>
        </a:p>
      </dsp:txBody>
      <dsp:txXfrm>
        <a:off x="35240" y="35240"/>
        <a:ext cx="4538032" cy="651423"/>
      </dsp:txXfrm>
    </dsp:sp>
    <dsp:sp modelId="{5561C972-6BCB-4BC3-9A68-7FE670D3CCA0}">
      <dsp:nvSpPr>
        <dsp:cNvPr id="0" name=""/>
        <dsp:cNvSpPr/>
      </dsp:nvSpPr>
      <dsp:spPr>
        <a:xfrm>
          <a:off x="0" y="811012"/>
          <a:ext cx="4608512" cy="105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32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2000" kern="1200" dirty="0" smtClean="0">
              <a:solidFill>
                <a:schemeClr val="tx1"/>
              </a:solidFill>
              <a:latin typeface="Book Antiqua" panose="02040602050305030304" pitchFamily="18" charset="0"/>
              <a:ea typeface="+mn-ea"/>
              <a:cs typeface="+mn-cs"/>
            </a:rPr>
            <a:t>Ingénieur Chimiste Bac +5 </a:t>
          </a:r>
          <a:endParaRPr lang="es-VE" sz="2000" kern="1200" dirty="0">
            <a:solidFill>
              <a:schemeClr val="tx1"/>
            </a:solidFill>
            <a:latin typeface="Book Antiqua" panose="02040602050305030304" pitchFamily="18" charset="0"/>
            <a:ea typeface="+mn-ea"/>
            <a:cs typeface="+mn-cs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2000" kern="1200" dirty="0" smtClean="0">
              <a:solidFill>
                <a:schemeClr val="tx1"/>
              </a:solidFill>
              <a:latin typeface="Book Antiqua" panose="02040602050305030304" pitchFamily="18" charset="0"/>
              <a:ea typeface="+mn-ea"/>
              <a:cs typeface="+mn-cs"/>
            </a:rPr>
            <a:t>2 ans d’expérience en Commerce</a:t>
          </a:r>
          <a:endParaRPr lang="es-VE" sz="2000" kern="1200" dirty="0">
            <a:solidFill>
              <a:schemeClr val="tx1"/>
            </a:solidFill>
            <a:latin typeface="Book Antiqua" panose="02040602050305030304" pitchFamily="18" charset="0"/>
            <a:ea typeface="+mn-ea"/>
            <a:cs typeface="+mn-cs"/>
          </a:endParaRPr>
        </a:p>
      </dsp:txBody>
      <dsp:txXfrm>
        <a:off x="0" y="811012"/>
        <a:ext cx="4608512" cy="1059840"/>
      </dsp:txXfrm>
    </dsp:sp>
    <dsp:sp modelId="{EF9F3696-41B2-4F20-B6AD-279D315985CA}">
      <dsp:nvSpPr>
        <dsp:cNvPr id="0" name=""/>
        <dsp:cNvSpPr/>
      </dsp:nvSpPr>
      <dsp:spPr>
        <a:xfrm>
          <a:off x="0" y="1840399"/>
          <a:ext cx="4608512" cy="7236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200" kern="1200" dirty="0" smtClean="0"/>
            <a:t>France</a:t>
          </a:r>
          <a:endParaRPr lang="es-VE" sz="5600" kern="1200" dirty="0"/>
        </a:p>
      </dsp:txBody>
      <dsp:txXfrm>
        <a:off x="35323" y="1875722"/>
        <a:ext cx="4537866" cy="652958"/>
      </dsp:txXfrm>
    </dsp:sp>
    <dsp:sp modelId="{9118FF82-F995-4529-913D-0E18866120A5}">
      <dsp:nvSpPr>
        <dsp:cNvPr id="0" name=""/>
        <dsp:cNvSpPr/>
      </dsp:nvSpPr>
      <dsp:spPr>
        <a:xfrm>
          <a:off x="0" y="2736309"/>
          <a:ext cx="4608512" cy="1258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32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2000" kern="1200" dirty="0" smtClean="0">
              <a:solidFill>
                <a:schemeClr val="tx1"/>
              </a:solidFill>
              <a:latin typeface="Book Antiqua" panose="02040602050305030304" pitchFamily="18" charset="0"/>
              <a:ea typeface="+mn-ea"/>
              <a:cs typeface="+mn-cs"/>
            </a:rPr>
            <a:t>Formation Développement Web .NET </a:t>
          </a:r>
          <a:endParaRPr lang="es-VE" sz="2000" kern="1200" dirty="0">
            <a:solidFill>
              <a:schemeClr val="tx1"/>
            </a:solidFill>
            <a:latin typeface="Book Antiqua" panose="02040602050305030304" pitchFamily="18" charset="0"/>
            <a:ea typeface="+mn-ea"/>
            <a:cs typeface="+mn-cs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2000" kern="1200" dirty="0" smtClean="0">
              <a:solidFill>
                <a:schemeClr val="tx1"/>
              </a:solidFill>
              <a:latin typeface="Book Antiqua" panose="02040602050305030304" pitchFamily="18" charset="0"/>
              <a:ea typeface="+mn-ea"/>
              <a:cs typeface="+mn-cs"/>
            </a:rPr>
            <a:t>Connaissance de nouveaux outils et langages informatiques </a:t>
          </a:r>
          <a:endParaRPr lang="es-VE" sz="2000" kern="1200" dirty="0">
            <a:solidFill>
              <a:schemeClr val="tx1"/>
            </a:solidFill>
            <a:latin typeface="Book Antiqua" panose="02040602050305030304" pitchFamily="18" charset="0"/>
            <a:ea typeface="+mn-ea"/>
            <a:cs typeface="+mn-cs"/>
          </a:endParaRPr>
        </a:p>
      </dsp:txBody>
      <dsp:txXfrm>
        <a:off x="0" y="2736309"/>
        <a:ext cx="4608512" cy="12585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564DB847-A7C6-423F-B771-46A6092732E3}" type="datetimeFigureOut">
              <a:rPr lang="en-US"/>
              <a:pPr>
                <a:defRPr/>
              </a:pPr>
              <a:t>9/11/2015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37FC56A9-71FA-49A8-A49B-73E0C4B6E024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62915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804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937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510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792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801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37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272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10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95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635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364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558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37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81000" y="1295400"/>
            <a:ext cx="8229600" cy="2057400"/>
          </a:xfrm>
          <a:prstGeom prst="roundRect">
            <a:avLst/>
          </a:prstGeom>
          <a:solidFill>
            <a:srgbClr val="3333B2"/>
          </a:solidFill>
          <a:ln>
            <a:solidFill>
              <a:srgbClr val="3333B2"/>
            </a:solidFill>
          </a:ln>
          <a:effectLst>
            <a:outerShdw blurRad="1143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71563" y="6488113"/>
            <a:ext cx="3500437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47800"/>
            <a:ext cx="7772400" cy="838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2667000"/>
            <a:ext cx="6400800" cy="5334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071563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CC1D416-9832-40B9-A78E-4B6B60E90D34}" type="datetime1">
              <a:rPr lang="en-US" smtClean="0"/>
              <a:t>9/11/2015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6492875"/>
            <a:ext cx="34290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A sample title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492875"/>
            <a:ext cx="11430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6CB4F1-E69D-4458-B775-B121381A0F56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D07EA2-CB39-4753-A3F8-E7162B70438D}" type="datetime1">
              <a:rPr lang="en-US" smtClean="0"/>
              <a:t>9/11/2015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EA575-3527-424C-A005-428A5216F812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07A4A4-69CD-4410-AAF0-CC88416C5CF6}" type="datetime1">
              <a:rPr lang="en-US" smtClean="0"/>
              <a:t>9/11/2015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39EB02-20BD-4C4F-B59A-1CA3F89D91B8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71563" y="6488113"/>
            <a:ext cx="3500437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382000" cy="50593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/>
            </a:lvl1pPr>
            <a:lvl2pPr>
              <a:buSzPct val="60000"/>
              <a:buFontTx/>
              <a:buBlip>
                <a:blip r:embed="rId3"/>
              </a:buBlip>
              <a:defRPr/>
            </a:lvl2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071563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5E80007-6B35-4EFE-92AF-B12C300B303A}" type="datetime1">
              <a:rPr lang="en-US" smtClean="0"/>
              <a:t>9/11/2015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6492875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A sample title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6492875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BC7FEBF-A170-470C-A369-F0D066FB58E5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EBA6F4-F0E1-47B3-B121-A77218DFAE93}" type="datetime1">
              <a:rPr lang="en-US" smtClean="0"/>
              <a:t>9/11/2015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2F621-4695-46C1-8607-7F4A48817B19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71563" y="6488113"/>
            <a:ext cx="3500437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066800"/>
            <a:ext cx="4267200" cy="50593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267200" cy="50593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1458E2A-89A1-498C-8E49-B236BD5983C5}" type="datetime1">
              <a:rPr lang="en-US" smtClean="0"/>
              <a:t>9/11/2015</a:t>
            </a:fld>
            <a:endParaRPr lang="en-US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0" y="6492875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492875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A58546F-1E4E-426D-9940-5EB4B4A7467C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71563" y="6488113"/>
            <a:ext cx="3500437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060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76400"/>
            <a:ext cx="4040188" cy="44497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99060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76400"/>
            <a:ext cx="4041775" cy="44497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18285B-CFB1-4153-977B-C254326982F8}" type="datetime1">
              <a:rPr lang="en-US" smtClean="0"/>
              <a:t>9/11/2015</a:t>
            </a:fld>
            <a:endParaRPr lang="en-US"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0" y="6492875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77200" y="6492875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25B14B-C98E-4C14-96E7-18DD3A29C179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6477000"/>
            <a:ext cx="3505200" cy="38100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6492875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8EA70E0-4E40-4641-94D5-25CD155419E1}" type="datetime1">
              <a:rPr lang="en-US" smtClean="0"/>
              <a:t>9/11/2015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6492875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6492875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F8ABFDA-DAF0-4496-8136-3108F5781C52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6477000"/>
            <a:ext cx="3505200" cy="38100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6492875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CC4996C-5E47-47E4-82F3-B7A3D15EA18B}" type="datetime1">
              <a:rPr lang="en-US" smtClean="0"/>
              <a:t>9/11/2015</a:t>
            </a:fld>
            <a:endParaRPr lang="en-US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6492875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6492875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7C05FB1-C35B-4870-BC50-C1BF2D042AF7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348071-3CE1-4F32-8AE6-2AED537101A8}" type="datetime1">
              <a:rPr lang="en-US" smtClean="0"/>
              <a:t>9/11/2015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2A947-F0B9-4AC8-B617-2CA04D399975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fr-FR" noProof="0" smtClean="0"/>
              <a:t>Cliquez sur l'icône pour ajouter une image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14F8C5-4656-4FA4-A914-850FC46976B2}" type="datetime1">
              <a:rPr lang="en-US" smtClean="0"/>
              <a:t>9/11/2015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C05516-340B-459A-81CA-6701DA508FD3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Modifiez le style du titre</a:t>
            </a:r>
            <a:endParaRPr lang="en-US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4184BED-CEA3-4839-8430-E39ECB62E98F}" type="datetime1">
              <a:rPr lang="en-US" smtClean="0"/>
              <a:t>9/11/2015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D6CB6DE-1033-4C2C-8280-139BC16F7CB4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66" r:id="rId3"/>
    <p:sldLayoutId id="2147483673" r:id="rId4"/>
    <p:sldLayoutId id="2147483674" r:id="rId5"/>
    <p:sldLayoutId id="2147483675" r:id="rId6"/>
    <p:sldLayoutId id="2147483676" r:id="rId7"/>
    <p:sldLayoutId id="2147483667" r:id="rId8"/>
    <p:sldLayoutId id="2147483668" r:id="rId9"/>
    <p:sldLayoutId id="2147483669" r:id="rId10"/>
    <p:sldLayoutId id="2147483670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form112.dlucazeau.fr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Book Antiqua" panose="02040602050305030304" pitchFamily="18" charset="0"/>
                <a:cs typeface="Arial" panose="020B0604020202020204" pitchFamily="34" charset="0"/>
              </a:rPr>
              <a:t>Open Sea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fontScale="92500" lnSpcReduction="100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b="1" i="1" dirty="0" smtClean="0">
                <a:latin typeface="Book Antiqua" panose="02040602050305030304" pitchFamily="18" charset="0"/>
              </a:rPr>
              <a:t>Sea the Beautiful</a:t>
            </a:r>
            <a:endParaRPr lang="en-US" b="1" i="1" dirty="0">
              <a:latin typeface="Book Antiqua" panose="0204060205030503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5192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fr-FR" sz="2800" dirty="0">
                <a:latin typeface="Book Antiqua" panose="02040602050305030304" pitchFamily="18" charset="0"/>
              </a:rPr>
              <a:t>Création d’une base de données (Microsoft SQL Server)</a:t>
            </a:r>
          </a:p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fr-FR" sz="2800" dirty="0" smtClean="0">
                <a:latin typeface="Book Antiqua" panose="02040602050305030304" pitchFamily="18" charset="0"/>
              </a:rPr>
              <a:t>Système </a:t>
            </a:r>
            <a:r>
              <a:rPr lang="fr-FR" sz="2800" dirty="0" err="1" smtClean="0">
                <a:latin typeface="Book Antiqua" panose="02040602050305030304" pitchFamily="18" charset="0"/>
              </a:rPr>
              <a:t>Net.Mail</a:t>
            </a:r>
            <a:endParaRPr lang="fr-FR" sz="2800" dirty="0">
              <a:latin typeface="Book Antiqua" panose="02040602050305030304" pitchFamily="18" charset="0"/>
            </a:endParaRPr>
          </a:p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fr-FR" sz="2800" dirty="0">
                <a:latin typeface="Book Antiqua" panose="02040602050305030304" pitchFamily="18" charset="0"/>
              </a:rPr>
              <a:t>Affichage de statistiques par D3js</a:t>
            </a:r>
          </a:p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fr-FR" sz="2800" dirty="0">
                <a:latin typeface="Book Antiqua" panose="02040602050305030304" pitchFamily="18" charset="0"/>
              </a:rPr>
              <a:t>Insertion, modification et suppression des </a:t>
            </a:r>
            <a:r>
              <a:rPr lang="fr-FR" sz="2800" dirty="0" smtClean="0">
                <a:latin typeface="Book Antiqua" panose="02040602050305030304" pitchFamily="18" charset="0"/>
              </a:rPr>
              <a:t>produits</a:t>
            </a:r>
            <a:endParaRPr lang="fr-FR" sz="2800" dirty="0">
              <a:latin typeface="Book Antiqua" panose="02040602050305030304" pitchFamily="18" charset="0"/>
            </a:endParaRP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Book Antiqua" panose="02040602050305030304" pitchFamily="18" charset="0"/>
              </a:rPr>
              <a:t>Solutions implémentées</a:t>
            </a:r>
            <a:endParaRPr lang="es-VE" dirty="0">
              <a:latin typeface="Book Antiqua" panose="0204060205030503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5192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385192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077200" y="6492875"/>
            <a:ext cx="10668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4644008" y="6469617"/>
            <a:ext cx="4123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Partie Administrateur</a:t>
            </a:r>
            <a:endParaRPr lang="fr-FR" sz="16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979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Book Antiqua" panose="02040602050305030304" pitchFamily="18" charset="0"/>
              </a:rPr>
              <a:t>Gestion de Base de Données</a:t>
            </a:r>
          </a:p>
        </p:txBody>
      </p:sp>
      <p:sp>
        <p:nvSpPr>
          <p:cNvPr id="4" name="Rectangle 3"/>
          <p:cNvSpPr/>
          <p:nvPr/>
        </p:nvSpPr>
        <p:spPr>
          <a:xfrm>
            <a:off x="385192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Espace réservé du contenu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965" y="1392810"/>
            <a:ext cx="5488053" cy="4916510"/>
          </a:xfrm>
        </p:spPr>
      </p:pic>
      <p:sp>
        <p:nvSpPr>
          <p:cNvPr id="12" name="ZoneTexte 11"/>
          <p:cNvSpPr txBox="1"/>
          <p:nvPr/>
        </p:nvSpPr>
        <p:spPr>
          <a:xfrm>
            <a:off x="395536" y="961063"/>
            <a:ext cx="4469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  <a:cs typeface="+mn-cs"/>
              </a:rPr>
              <a:t>Diagramme de Tables côté Croisières </a:t>
            </a:r>
          </a:p>
        </p:txBody>
      </p:sp>
      <p:sp>
        <p:nvSpPr>
          <p:cNvPr id="9" name="Rectangle 8"/>
          <p:cNvSpPr/>
          <p:nvPr/>
        </p:nvSpPr>
        <p:spPr>
          <a:xfrm>
            <a:off x="385192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385192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077200" y="6492875"/>
            <a:ext cx="10668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14" name="ZoneTexte 13"/>
          <p:cNvSpPr txBox="1"/>
          <p:nvPr/>
        </p:nvSpPr>
        <p:spPr>
          <a:xfrm>
            <a:off x="4644008" y="6469617"/>
            <a:ext cx="4123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Partie Administrateur</a:t>
            </a:r>
            <a:endParaRPr lang="fr-FR" sz="16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530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628800"/>
            <a:ext cx="4540277" cy="4738464"/>
          </a:xfr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Book Antiqua" panose="02040602050305030304" pitchFamily="18" charset="0"/>
              </a:rPr>
              <a:t>Gestion de Base de Données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39552" y="1008550"/>
            <a:ext cx="4474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  <a:cs typeface="+mn-cs"/>
              </a:rPr>
              <a:t>Diagramme de Table côté Utilisateurs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85192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5192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077200" y="6492875"/>
            <a:ext cx="10668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17" name="ZoneTexte 16"/>
          <p:cNvSpPr txBox="1"/>
          <p:nvPr/>
        </p:nvSpPr>
        <p:spPr>
          <a:xfrm>
            <a:off x="4644008" y="6469617"/>
            <a:ext cx="4123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Partie Administrateur</a:t>
            </a:r>
            <a:endParaRPr lang="fr-FR" sz="16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54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fr-FR" sz="2800" dirty="0">
                <a:latin typeface="Book Antiqua" panose="02040602050305030304" pitchFamily="18" charset="0"/>
              </a:rPr>
              <a:t>Service E-mailing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Book Antiqua" panose="02040602050305030304" pitchFamily="18" charset="0"/>
              </a:rPr>
              <a:t>Partie </a:t>
            </a:r>
            <a:r>
              <a:rPr lang="fr-FR" dirty="0" smtClean="0">
                <a:latin typeface="Book Antiqua" panose="02040602050305030304" pitchFamily="18" charset="0"/>
              </a:rPr>
              <a:t>Administrateur</a:t>
            </a:r>
            <a:endParaRPr lang="fr-FR" dirty="0">
              <a:latin typeface="Book Antiqua" panose="02040602050305030304" pitchFamily="18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3" y="1916832"/>
            <a:ext cx="5164997" cy="39604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85192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385192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077200" y="6492875"/>
            <a:ext cx="10668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4644008" y="6469617"/>
            <a:ext cx="4123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Partie Administrateur</a:t>
            </a:r>
            <a:endParaRPr lang="fr-FR" sz="16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225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/>
          <p:cNvSpPr>
            <a:spLocks noGrp="1"/>
          </p:cNvSpPr>
          <p:nvPr>
            <p:ph sz="half" idx="2"/>
          </p:nvPr>
        </p:nvSpPr>
        <p:spPr>
          <a:xfrm>
            <a:off x="4648200" y="1988840"/>
            <a:ext cx="4388296" cy="4248472"/>
          </a:xfrm>
        </p:spPr>
        <p:txBody>
          <a:bodyPr anchor="ctr"/>
          <a:lstStyle/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fr-FR" sz="2400" dirty="0" smtClean="0">
                <a:latin typeface="Book Antiqua" panose="02040602050305030304" pitchFamily="18" charset="0"/>
              </a:rPr>
              <a:t>Méthodes utilisées :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Book Antiqua" panose="02040602050305030304" pitchFamily="18" charset="0"/>
              </a:rPr>
              <a:t>Création d’un filtre d’action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Book Antiqua" panose="02040602050305030304" pitchFamily="18" charset="0"/>
              </a:rPr>
              <a:t>Log en base de données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fr-FR" sz="2400" dirty="0">
                <a:latin typeface="Book Antiqua" panose="02040602050305030304" pitchFamily="18" charset="0"/>
              </a:rPr>
              <a:t>Technologies</a:t>
            </a:r>
            <a:r>
              <a:rPr lang="fr-FR" dirty="0">
                <a:latin typeface="Book Antiqua" panose="02040602050305030304" pitchFamily="18" charset="0"/>
              </a:rPr>
              <a:t> </a:t>
            </a:r>
            <a:r>
              <a:rPr lang="fr-FR" dirty="0" smtClean="0">
                <a:latin typeface="Book Antiqua" panose="02040602050305030304" pitchFamily="18" charset="0"/>
              </a:rPr>
              <a:t>: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sz="2000" dirty="0">
                <a:latin typeface="Book Antiqua" panose="02040602050305030304" pitchFamily="18" charset="0"/>
              </a:rPr>
              <a:t>Framework D3js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sz="2000" dirty="0" err="1">
                <a:latin typeface="Book Antiqua" panose="02040602050305030304" pitchFamily="18" charset="0"/>
              </a:rPr>
              <a:t>Entity</a:t>
            </a:r>
            <a:r>
              <a:rPr lang="fr-FR" sz="2000" dirty="0">
                <a:latin typeface="Book Antiqua" panose="02040602050305030304" pitchFamily="18" charset="0"/>
              </a:rPr>
              <a:t> Framework &amp; </a:t>
            </a:r>
            <a:r>
              <a:rPr lang="fr-FR" sz="2000" dirty="0" smtClean="0">
                <a:latin typeface="Book Antiqua" panose="02040602050305030304" pitchFamily="18" charset="0"/>
              </a:rPr>
              <a:t>LINQ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Book Antiqua" panose="02040602050305030304" pitchFamily="18" charset="0"/>
              </a:rPr>
              <a:t>Partie </a:t>
            </a:r>
            <a:r>
              <a:rPr lang="fr-FR" dirty="0">
                <a:latin typeface="Book Antiqua" panose="02040602050305030304" pitchFamily="18" charset="0"/>
              </a:rPr>
              <a:t>Administrateur</a:t>
            </a:r>
            <a:endParaRPr lang="fr-FR" dirty="0"/>
          </a:p>
        </p:txBody>
      </p:sp>
      <p:sp>
        <p:nvSpPr>
          <p:cNvPr id="10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5192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385192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4644008" y="6469617"/>
            <a:ext cx="4123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Partie Administrateur</a:t>
            </a:r>
            <a:endParaRPr lang="fr-FR" sz="16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228600" y="908720"/>
            <a:ext cx="8686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800" dirty="0">
                <a:latin typeface="Book Antiqua" panose="02040602050305030304" pitchFamily="18" charset="0"/>
              </a:rPr>
              <a:t>Suivi statistique </a:t>
            </a:r>
            <a:r>
              <a:rPr lang="fr-FR" sz="2800" dirty="0" smtClean="0">
                <a:latin typeface="Book Antiqua" panose="02040602050305030304" pitchFamily="18" charset="0"/>
              </a:rPr>
              <a:t>du nombre </a:t>
            </a:r>
            <a:r>
              <a:rPr lang="fr-FR" sz="2800" dirty="0">
                <a:latin typeface="Book Antiqua" panose="02040602050305030304" pitchFamily="18" charset="0"/>
              </a:rPr>
              <a:t>de visites des </a:t>
            </a:r>
            <a:r>
              <a:rPr lang="fr-FR" sz="2800" dirty="0" smtClean="0">
                <a:latin typeface="Book Antiqua" panose="02040602050305030304" pitchFamily="18" charset="0"/>
              </a:rPr>
              <a:t>croisières</a:t>
            </a:r>
            <a:endParaRPr lang="fr-FR" sz="2800" dirty="0">
              <a:latin typeface="Book Antiqua" panose="0204060205030503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fr-FR" sz="2800" dirty="0"/>
          </a:p>
        </p:txBody>
      </p:sp>
      <p:pic>
        <p:nvPicPr>
          <p:cNvPr id="15" name="Espace réservé du contenu 1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34153"/>
            <a:ext cx="4267200" cy="215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904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buFont typeface="Wingdings" panose="05000000000000000000" pitchFamily="2" charset="2"/>
              <a:buChar char="Ø"/>
            </a:pPr>
            <a:r>
              <a:rPr lang="fr-FR" dirty="0">
                <a:latin typeface="Book Antiqua" panose="02040602050305030304" pitchFamily="18" charset="0"/>
              </a:rPr>
              <a:t>Sur le projet: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sz="2400" dirty="0">
                <a:latin typeface="Book Antiqua" panose="02040602050305030304" pitchFamily="18" charset="0"/>
              </a:rPr>
              <a:t>Méthode de travail Agile (Scrum)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sz="2400" dirty="0">
                <a:latin typeface="Book Antiqua" panose="02040602050305030304" pitchFamily="18" charset="0"/>
              </a:rPr>
              <a:t>Utilisation de l’application Asp.net MVC (Model-</a:t>
            </a:r>
            <a:r>
              <a:rPr lang="fr-FR" sz="2400" dirty="0" err="1">
                <a:latin typeface="Book Antiqua" panose="02040602050305030304" pitchFamily="18" charset="0"/>
              </a:rPr>
              <a:t>View</a:t>
            </a:r>
            <a:r>
              <a:rPr lang="fr-FR" sz="2400" dirty="0">
                <a:latin typeface="Book Antiqua" panose="02040602050305030304" pitchFamily="18" charset="0"/>
              </a:rPr>
              <a:t>-Controller)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sz="2400" dirty="0">
                <a:latin typeface="Book Antiqua" panose="02040602050305030304" pitchFamily="18" charset="0"/>
              </a:rPr>
              <a:t>Création et gestion de Bases de </a:t>
            </a:r>
            <a:r>
              <a:rPr lang="fr-FR" sz="2400" dirty="0" smtClean="0">
                <a:latin typeface="Book Antiqua" panose="02040602050305030304" pitchFamily="18" charset="0"/>
              </a:rPr>
              <a:t>données</a:t>
            </a:r>
            <a:endParaRPr lang="fr-FR" sz="2000" dirty="0">
              <a:latin typeface="Book Antiqua" panose="02040602050305030304" pitchFamily="18" charset="0"/>
            </a:endParaRP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sz="2400" dirty="0" smtClean="0">
                <a:latin typeface="Book Antiqua" panose="02040602050305030304" pitchFamily="18" charset="0"/>
              </a:rPr>
              <a:t>Développement collaboratif (</a:t>
            </a:r>
            <a:r>
              <a:rPr lang="fr-FR" sz="2400" dirty="0" err="1" smtClean="0">
                <a:latin typeface="Book Antiqua" panose="02040602050305030304" pitchFamily="18" charset="0"/>
              </a:rPr>
              <a:t>GitHub</a:t>
            </a:r>
            <a:r>
              <a:rPr lang="fr-FR" sz="2400" dirty="0">
                <a:latin typeface="Book Antiqua" panose="02040602050305030304" pitchFamily="18" charset="0"/>
              </a:rPr>
              <a:t>)</a:t>
            </a:r>
            <a:endParaRPr lang="fr-FR" sz="2400" dirty="0">
              <a:latin typeface="Book Antiqua" panose="02040602050305030304" pitchFamily="18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Book Antiqua" panose="02040602050305030304" pitchFamily="18" charset="0"/>
              </a:rPr>
              <a:t>Conclusions </a:t>
            </a:r>
            <a:r>
              <a:rPr lang="fr-FR" dirty="0" smtClean="0">
                <a:latin typeface="Book Antiqua" panose="02040602050305030304" pitchFamily="18" charset="0"/>
              </a:rPr>
              <a:t>Personnelles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5192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385192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077200" y="6492875"/>
            <a:ext cx="10668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15" name="ZoneTexte 14"/>
          <p:cNvSpPr txBox="1"/>
          <p:nvPr/>
        </p:nvSpPr>
        <p:spPr>
          <a:xfrm>
            <a:off x="4644008" y="6469617"/>
            <a:ext cx="4123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Conclusion</a:t>
            </a:r>
            <a:endParaRPr lang="fr-FR" sz="16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066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200" i="1" dirty="0" smtClean="0">
                <a:latin typeface="Book Antiqua" panose="02040602050305030304" pitchFamily="18" charset="0"/>
              </a:rPr>
              <a:t>Christine </a:t>
            </a:r>
            <a:r>
              <a:rPr lang="fr-FR" sz="3200" i="1" dirty="0" err="1">
                <a:latin typeface="Book Antiqua" panose="02040602050305030304" pitchFamily="18" charset="0"/>
              </a:rPr>
              <a:t>Rakotomalala</a:t>
            </a:r>
            <a:endParaRPr lang="fr-FR" sz="3200" i="1" dirty="0">
              <a:latin typeface="Book Antiqua" panose="02040602050305030304" pitchFamily="18" charset="0"/>
            </a:endParaRPr>
          </a:p>
          <a:p>
            <a:pPr marL="0" indent="0">
              <a:buNone/>
            </a:pPr>
            <a:endParaRPr lang="fr-FR" sz="2400" dirty="0" smtClean="0">
              <a:latin typeface="Book Antiqua" panose="02040602050305030304" pitchFamily="18" charset="0"/>
            </a:endParaRPr>
          </a:p>
          <a:p>
            <a:pPr marL="0" indent="0">
              <a:buNone/>
            </a:pPr>
            <a:endParaRPr lang="fr-FR" sz="2400" dirty="0" smtClean="0">
              <a:latin typeface="Book Antiqua" panose="02040602050305030304" pitchFamily="18" charset="0"/>
            </a:endParaRPr>
          </a:p>
          <a:p>
            <a:pPr marL="0" indent="0">
              <a:buNone/>
            </a:pPr>
            <a:endParaRPr lang="fr-FR" sz="2400" dirty="0">
              <a:latin typeface="Book Antiqua" panose="02040602050305030304" pitchFamily="18" charset="0"/>
            </a:endParaRPr>
          </a:p>
          <a:p>
            <a:pPr marL="0" indent="0">
              <a:buNone/>
            </a:pPr>
            <a:endParaRPr lang="fr-FR" sz="2400" dirty="0" smtClean="0">
              <a:latin typeface="Book Antiqua" panose="02040602050305030304" pitchFamily="18" charset="0"/>
            </a:endParaRPr>
          </a:p>
          <a:p>
            <a:pPr marL="0" indent="0">
              <a:buNone/>
            </a:pPr>
            <a:endParaRPr lang="fr-FR" sz="2400" dirty="0">
              <a:latin typeface="Book Antiqua" panose="02040602050305030304" pitchFamily="18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Book Antiqua" panose="02040602050305030304" pitchFamily="18" charset="0"/>
              </a:rPr>
              <a:t>Ingénieur chimiste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Book Antiqua" panose="02040602050305030304" pitchFamily="18" charset="0"/>
              </a:rPr>
              <a:t>Doctorat </a:t>
            </a:r>
            <a:r>
              <a:rPr lang="fr-FR" sz="2000" dirty="0">
                <a:latin typeface="Book Antiqua" panose="02040602050305030304" pitchFamily="18" charset="0"/>
              </a:rPr>
              <a:t>en </a:t>
            </a:r>
            <a:r>
              <a:rPr lang="fr-FR" sz="2000" dirty="0" smtClean="0">
                <a:latin typeface="Book Antiqua" panose="02040602050305030304" pitchFamily="18" charset="0"/>
              </a:rPr>
              <a:t>chimie organique</a:t>
            </a:r>
            <a:endParaRPr lang="fr-FR" sz="2000" dirty="0">
              <a:latin typeface="Book Antiqua" panose="02040602050305030304" pitchFamily="18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fr-FR" sz="2000" dirty="0">
                <a:latin typeface="Book Antiqua" panose="02040602050305030304" pitchFamily="18" charset="0"/>
              </a:rPr>
              <a:t>8 ans en recherche </a:t>
            </a:r>
            <a:r>
              <a:rPr lang="fr-FR" sz="2000" dirty="0" smtClean="0">
                <a:latin typeface="Book Antiqua" panose="02040602050305030304" pitchFamily="18" charset="0"/>
              </a:rPr>
              <a:t>fondamentale et industrielle</a:t>
            </a:r>
            <a:endParaRPr lang="fr-FR" sz="2000" dirty="0">
              <a:latin typeface="Book Antiqua" panose="02040602050305030304" pitchFamily="18" charset="0"/>
            </a:endParaRPr>
          </a:p>
          <a:p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7" name="Espace réservé du contenu 6"/>
          <p:cNvSpPr>
            <a:spLocks noGrp="1"/>
          </p:cNvSpPr>
          <p:nvPr>
            <p:ph sz="half" idx="2"/>
          </p:nvPr>
        </p:nvSpPr>
        <p:spPr>
          <a:xfrm>
            <a:off x="4648200" y="1124744"/>
            <a:ext cx="4267200" cy="5059363"/>
          </a:xfrm>
        </p:spPr>
        <p:txBody>
          <a:bodyPr/>
          <a:lstStyle/>
          <a:p>
            <a:pPr marL="0" indent="0">
              <a:buNone/>
            </a:pPr>
            <a:endParaRPr lang="fr-FR" sz="2400" dirty="0" smtClean="0">
              <a:latin typeface="Book Antiqua" panose="0204060205030503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 smtClean="0">
                <a:latin typeface="Book Antiqua" panose="02040602050305030304" pitchFamily="18" charset="0"/>
              </a:rPr>
              <a:t>AVANT: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Book Antiqua" panose="02040602050305030304" pitchFamily="18" charset="0"/>
              </a:rPr>
              <a:t>Très peu de connaissances informatiques</a:t>
            </a:r>
          </a:p>
          <a:p>
            <a:pPr marL="0" indent="0">
              <a:buNone/>
            </a:pPr>
            <a:endParaRPr lang="fr-FR" sz="2000" dirty="0" smtClean="0">
              <a:latin typeface="Book Antiqua" panose="02040602050305030304" pitchFamily="18" charset="0"/>
            </a:endParaRPr>
          </a:p>
          <a:p>
            <a:pPr marL="0" indent="0">
              <a:buNone/>
            </a:pPr>
            <a:endParaRPr lang="fr-FR" sz="2000" dirty="0" smtClean="0">
              <a:latin typeface="Book Antiqua" panose="0204060205030503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 smtClean="0">
                <a:latin typeface="Book Antiqua" panose="02040602050305030304" pitchFamily="18" charset="0"/>
              </a:rPr>
              <a:t>A PRESENT:</a:t>
            </a:r>
            <a:endParaRPr lang="fr-FR" sz="2400" dirty="0">
              <a:latin typeface="Book Antiqua" panose="02040602050305030304" pitchFamily="18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Book Antiqua" panose="02040602050305030304" pitchFamily="18" charset="0"/>
              </a:rPr>
              <a:t>Gestion des croisières (Admin)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Book Antiqua" panose="02040602050305030304" pitchFamily="18" charset="0"/>
              </a:rPr>
              <a:t>Menu de recherche (Utilisateur)  </a:t>
            </a:r>
            <a:endParaRPr lang="fr-FR" sz="2000" dirty="0">
              <a:latin typeface="Book Antiqua" panose="02040602050305030304" pitchFamily="18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>
                <a:latin typeface="Book Antiqua" panose="02040602050305030304" pitchFamily="18" charset="0"/>
              </a:rPr>
              <a:pPr>
                <a:defRPr/>
              </a:pPr>
              <a:t>16</a:t>
            </a:fld>
            <a:endParaRPr lang="en-US">
              <a:latin typeface="Book Antiqua" panose="0204060205030503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79912" y="6569968"/>
            <a:ext cx="720080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Book Antiqua" panose="02040602050305030304" pitchFamily="18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060848"/>
            <a:ext cx="1524000" cy="1524000"/>
          </a:xfrm>
          <a:prstGeom prst="rect">
            <a:avLst/>
          </a:prstGeom>
        </p:spPr>
      </p:pic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Book Antiqua" panose="02040602050305030304" pitchFamily="18" charset="0"/>
              </a:rPr>
              <a:t>Cursus présentateur </a:t>
            </a:r>
            <a:r>
              <a:rPr lang="fr-FR" dirty="0" smtClean="0">
                <a:latin typeface="Book Antiqua" panose="02040602050305030304" pitchFamily="18" charset="0"/>
              </a:rPr>
              <a:t>:</a:t>
            </a:r>
            <a:endParaRPr lang="fr-FR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49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304800" y="1066800"/>
            <a:ext cx="8382000" cy="5170511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atin typeface="Book Antiqua" panose="02040602050305030304" pitchFamily="18" charset="0"/>
              </a:rPr>
              <a:t>Gestion des </a:t>
            </a:r>
            <a:r>
              <a:rPr lang="fr-FR" dirty="0" smtClean="0">
                <a:latin typeface="Book Antiqua" panose="02040602050305030304" pitchFamily="18" charset="0"/>
              </a:rPr>
              <a:t>croisières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fr-FR" sz="2000" u="sng" dirty="0" smtClean="0">
                <a:latin typeface="Book Antiqua" panose="02040602050305030304" pitchFamily="18" charset="0"/>
              </a:rPr>
              <a:t>Besoin:</a:t>
            </a:r>
            <a:r>
              <a:rPr lang="fr-FR" sz="2000" dirty="0" smtClean="0">
                <a:latin typeface="Book Antiqua" panose="02040602050305030304" pitchFamily="18" charset="0"/>
              </a:rPr>
              <a:t> Produits qui changent dans le temps</a:t>
            </a:r>
          </a:p>
          <a:p>
            <a:pPr marL="0" indent="0">
              <a:buNone/>
            </a:pPr>
            <a:r>
              <a:rPr lang="fr-FR" sz="2000" dirty="0">
                <a:latin typeface="Book Antiqua" panose="02040602050305030304" pitchFamily="18" charset="0"/>
              </a:rPr>
              <a:t>	</a:t>
            </a:r>
            <a:r>
              <a:rPr lang="fr-FR" sz="2000" dirty="0" smtClean="0">
                <a:latin typeface="Book Antiqua" panose="02040602050305030304" pitchFamily="18" charset="0"/>
              </a:rPr>
              <a:t>Fonctionnalité qui gère facilement les croisières et qui permet de garder les changements en base de données </a:t>
            </a:r>
          </a:p>
          <a:p>
            <a:pPr marL="0" indent="0">
              <a:buNone/>
            </a:pPr>
            <a:endParaRPr lang="fr-FR" sz="2400" dirty="0" smtClean="0">
              <a:latin typeface="Book Antiqua" panose="02040602050305030304" pitchFamily="18" charset="0"/>
            </a:endParaRPr>
          </a:p>
          <a:p>
            <a:pPr marL="0" indent="0">
              <a:buNone/>
            </a:pPr>
            <a:endParaRPr lang="fr-FR" sz="2400" dirty="0">
              <a:latin typeface="Book Antiqua" panose="02040602050305030304" pitchFamily="18" charset="0"/>
            </a:endParaRPr>
          </a:p>
          <a:p>
            <a:pPr marL="0" indent="0">
              <a:buNone/>
            </a:pPr>
            <a:endParaRPr lang="fr-FR" sz="2400" dirty="0" smtClean="0">
              <a:latin typeface="Book Antiqua" panose="02040602050305030304" pitchFamily="18" charset="0"/>
            </a:endParaRPr>
          </a:p>
          <a:p>
            <a:endParaRPr lang="fr-FR" sz="2400" dirty="0">
              <a:latin typeface="Book Antiqua" panose="02040602050305030304" pitchFamily="18" charset="0"/>
            </a:endParaRPr>
          </a:p>
          <a:p>
            <a:endParaRPr lang="fr-FR" sz="2400" dirty="0" smtClean="0">
              <a:latin typeface="Book Antiqua" panose="02040602050305030304" pitchFamily="18" charset="0"/>
            </a:endParaRPr>
          </a:p>
          <a:p>
            <a:endParaRPr lang="fr-FR" sz="2000" dirty="0" smtClean="0">
              <a:latin typeface="Book Antiqua" panose="02040602050305030304" pitchFamily="18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fr-FR" sz="2000" u="sng" dirty="0" smtClean="0">
                <a:latin typeface="Book Antiqua" panose="02040602050305030304" pitchFamily="18" charset="0"/>
              </a:rPr>
              <a:t>Contrainte:</a:t>
            </a:r>
            <a:r>
              <a:rPr lang="fr-FR" sz="2000" dirty="0" smtClean="0">
                <a:latin typeface="Book Antiqua" panose="02040602050305030304" pitchFamily="18" charset="0"/>
              </a:rPr>
              <a:t> Offrir la possibilité à des non-informaticiens autorisés d’utiliser cette fonctionnalité</a:t>
            </a:r>
            <a:endParaRPr lang="fr-FR" sz="2400" dirty="0">
              <a:latin typeface="Book Antiqua" panose="02040602050305030304" pitchFamily="18" charset="0"/>
            </a:endParaRPr>
          </a:p>
          <a:p>
            <a:endParaRPr lang="fr-FR" sz="2400" dirty="0">
              <a:latin typeface="Book Antiqua" panose="02040602050305030304" pitchFamily="18" charset="0"/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Book Antiqua" panose="02040602050305030304" pitchFamily="18" charset="0"/>
              </a:rPr>
              <a:t>Partie Administrateur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58546F-1E4E-426D-9940-5EB4B4A7467C}" type="slidenum">
              <a:rPr lang="en-US" smtClean="0">
                <a:latin typeface="Book Antiqua" panose="02040602050305030304" pitchFamily="18" charset="0"/>
              </a:rPr>
              <a:pPr>
                <a:defRPr/>
              </a:pPr>
              <a:t>17</a:t>
            </a:fld>
            <a:endParaRPr lang="en-US">
              <a:latin typeface="Book Antiqua" panose="02040602050305030304" pitchFamily="18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2555776" y="22224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>
              <a:latin typeface="Book Antiqua" panose="02040602050305030304" pitchFamily="18" charset="0"/>
            </a:endParaRPr>
          </a:p>
        </p:txBody>
      </p:sp>
      <p:pic>
        <p:nvPicPr>
          <p:cNvPr id="37" name="Imag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2847311"/>
            <a:ext cx="3800475" cy="2219325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3779912" y="6569968"/>
            <a:ext cx="720080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Book Antiqua" panose="02040602050305030304" pitchFamily="18" charset="0"/>
            </a:endParaRPr>
          </a:p>
        </p:txBody>
      </p:sp>
      <p:sp>
        <p:nvSpPr>
          <p:cNvPr id="9" name="Flèche droite 8"/>
          <p:cNvSpPr/>
          <p:nvPr/>
        </p:nvSpPr>
        <p:spPr>
          <a:xfrm>
            <a:off x="683568" y="1988840"/>
            <a:ext cx="576064" cy="332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56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fr-FR" sz="2400" dirty="0" smtClean="0">
                <a:latin typeface="Book Antiqua" panose="02040602050305030304" pitchFamily="18" charset="0"/>
              </a:rPr>
              <a:t>Utilisation d’interfaces intuitives</a:t>
            </a:r>
          </a:p>
          <a:p>
            <a:pPr>
              <a:buSzPct val="100000"/>
            </a:pPr>
            <a:endParaRPr lang="fr-FR" sz="2400" dirty="0">
              <a:latin typeface="Book Antiqua" panose="02040602050305030304" pitchFamily="18" charset="0"/>
            </a:endParaRPr>
          </a:p>
          <a:p>
            <a:pPr>
              <a:buSzPct val="100000"/>
            </a:pPr>
            <a:endParaRPr lang="fr-FR" sz="2400" dirty="0" smtClean="0">
              <a:latin typeface="Book Antiqua" panose="02040602050305030304" pitchFamily="18" charset="0"/>
            </a:endParaRPr>
          </a:p>
          <a:p>
            <a:pPr>
              <a:buSzPct val="100000"/>
            </a:pPr>
            <a:endParaRPr lang="fr-FR" sz="2400" dirty="0">
              <a:latin typeface="Book Antiqua" panose="02040602050305030304" pitchFamily="18" charset="0"/>
            </a:endParaRPr>
          </a:p>
          <a:p>
            <a:pPr>
              <a:buSzPct val="100000"/>
            </a:pPr>
            <a:endParaRPr lang="fr-FR" sz="2400" dirty="0" smtClean="0">
              <a:latin typeface="Book Antiqua" panose="02040602050305030304" pitchFamily="18" charset="0"/>
            </a:endParaRPr>
          </a:p>
          <a:p>
            <a:pPr marL="0" indent="0">
              <a:buSzPct val="100000"/>
              <a:buNone/>
            </a:pPr>
            <a:endParaRPr lang="fr-FR" sz="2400" dirty="0" smtClean="0">
              <a:latin typeface="Book Antiqua" panose="02040602050305030304" pitchFamily="18" charset="0"/>
            </a:endParaRPr>
          </a:p>
          <a:p>
            <a:pPr marL="0" indent="0">
              <a:buSzPct val="100000"/>
              <a:buNone/>
            </a:pPr>
            <a:endParaRPr lang="fr-FR" sz="2400" dirty="0" smtClean="0">
              <a:latin typeface="Book Antiqua" panose="02040602050305030304" pitchFamily="18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fr-FR" sz="2400" dirty="0" smtClean="0">
                <a:latin typeface="Book Antiqua" panose="02040602050305030304" pitchFamily="18" charset="0"/>
              </a:rPr>
              <a:t>Facile à remanier : </a:t>
            </a:r>
          </a:p>
          <a:p>
            <a:pPr marL="0" indent="0">
              <a:buSzPct val="100000"/>
              <a:buNone/>
            </a:pPr>
            <a:r>
              <a:rPr lang="fr-FR" sz="2000" dirty="0" smtClean="0">
                <a:latin typeface="Book Antiqua" panose="02040602050305030304" pitchFamily="18" charset="0"/>
              </a:rPr>
              <a:t>	Actions CRUD générées par l’Entity</a:t>
            </a:r>
            <a:r>
              <a:rPr lang="fr-FR" sz="2000" dirty="0">
                <a:latin typeface="Book Antiqua" panose="02040602050305030304" pitchFamily="18" charset="0"/>
              </a:rPr>
              <a:t> </a:t>
            </a:r>
            <a:r>
              <a:rPr lang="fr-FR" sz="2000" dirty="0" smtClean="0">
                <a:latin typeface="Book Antiqua" panose="02040602050305030304" pitchFamily="18" charset="0"/>
              </a:rPr>
              <a:t>Framework</a:t>
            </a:r>
          </a:p>
          <a:p>
            <a:pPr marL="0" indent="0">
              <a:buSzPct val="100000"/>
              <a:buNone/>
            </a:pPr>
            <a:endParaRPr lang="fr-FR" sz="2000" dirty="0" smtClean="0">
              <a:latin typeface="Book Antiqua" panose="02040602050305030304" pitchFamily="18" charset="0"/>
            </a:endParaRPr>
          </a:p>
          <a:p>
            <a:pPr marL="0" indent="0">
              <a:buSzPct val="100000"/>
              <a:buNone/>
            </a:pPr>
            <a:r>
              <a:rPr lang="fr-FR" sz="2000" dirty="0">
                <a:latin typeface="Book Antiqua" panose="02040602050305030304" pitchFamily="18" charset="0"/>
              </a:rPr>
              <a:t>P</a:t>
            </a:r>
            <a:r>
              <a:rPr lang="fr-FR" sz="2000" dirty="0" smtClean="0">
                <a:latin typeface="Book Antiqua" panose="02040602050305030304" pitchFamily="18" charset="0"/>
              </a:rPr>
              <a:t>ossibilité d’ajouter des photos aux croisières</a:t>
            </a:r>
            <a:endParaRPr lang="fr-FR" sz="2000" dirty="0">
              <a:latin typeface="Book Antiqua" panose="02040602050305030304" pitchFamily="18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Book Antiqua" panose="02040602050305030304" pitchFamily="18" charset="0"/>
              </a:rPr>
              <a:t>Gestion des croisières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>
                <a:latin typeface="Book Antiqua" panose="02040602050305030304" pitchFamily="18" charset="0"/>
              </a:rPr>
              <a:pPr>
                <a:defRPr/>
              </a:pPr>
              <a:t>18</a:t>
            </a:fld>
            <a:endParaRPr lang="en-US">
              <a:latin typeface="Book Antiqua" panose="02040602050305030304" pitchFamily="18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3550" t="19897" r="19412" b="49378"/>
          <a:stretch/>
        </p:blipFill>
        <p:spPr>
          <a:xfrm>
            <a:off x="251520" y="1485825"/>
            <a:ext cx="8415394" cy="2119966"/>
          </a:xfrm>
          <a:prstGeom prst="rect">
            <a:avLst/>
          </a:prstGeom>
        </p:spPr>
      </p:pic>
      <p:sp>
        <p:nvSpPr>
          <p:cNvPr id="8" name="Flèche droite 7"/>
          <p:cNvSpPr/>
          <p:nvPr/>
        </p:nvSpPr>
        <p:spPr>
          <a:xfrm>
            <a:off x="539552" y="4581128"/>
            <a:ext cx="576064" cy="332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Book Antiqua" panose="0204060205030503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79912" y="6569968"/>
            <a:ext cx="720080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06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3159" t="10181" r="62392" b="54065"/>
          <a:stretch/>
        </p:blipFill>
        <p:spPr>
          <a:xfrm>
            <a:off x="34044" y="836712"/>
            <a:ext cx="4248472" cy="3528392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Book Antiqua" panose="02040602050305030304" pitchFamily="18" charset="0"/>
              </a:rPr>
              <a:t>Formulaire de recherche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>
                <a:latin typeface="Book Antiqua" panose="02040602050305030304" pitchFamily="18" charset="0"/>
              </a:rPr>
              <a:pPr>
                <a:defRPr/>
              </a:pPr>
              <a:t>19</a:t>
            </a:fld>
            <a:endParaRPr lang="en-US">
              <a:latin typeface="Book Antiqua" panose="0204060205030503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5192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Book Antiqua" panose="02040602050305030304" pitchFamily="18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3550" t="10386" r="61702" b="64264"/>
          <a:stretch/>
        </p:blipFill>
        <p:spPr>
          <a:xfrm>
            <a:off x="103270" y="836712"/>
            <a:ext cx="4472966" cy="2601813"/>
          </a:xfrm>
          <a:prstGeom prst="rect">
            <a:avLst/>
          </a:prstGeom>
        </p:spPr>
      </p:pic>
      <p:sp>
        <p:nvSpPr>
          <p:cNvPr id="8" name="Espace réservé du contenu 7"/>
          <p:cNvSpPr>
            <a:spLocks noGrp="1"/>
          </p:cNvSpPr>
          <p:nvPr>
            <p:ph sz="half" idx="2"/>
          </p:nvPr>
        </p:nvSpPr>
        <p:spPr>
          <a:xfrm>
            <a:off x="2339753" y="1412776"/>
            <a:ext cx="6530676" cy="4824536"/>
          </a:xfrm>
          <a:solidFill>
            <a:schemeClr val="bg1"/>
          </a:solidFill>
        </p:spPr>
        <p:txBody>
          <a:bodyPr/>
          <a:lstStyle/>
          <a:p>
            <a:pPr marL="0" indent="0">
              <a:buSzPct val="100000"/>
              <a:buNone/>
            </a:pPr>
            <a:r>
              <a:rPr lang="fr-FR" sz="2000" u="sng" dirty="0" smtClean="0">
                <a:latin typeface="Book Antiqua" panose="02040602050305030304" pitchFamily="18" charset="0"/>
              </a:rPr>
              <a:t>Besoins: </a:t>
            </a:r>
            <a:r>
              <a:rPr lang="fr-FR" sz="1800" dirty="0" smtClean="0">
                <a:latin typeface="Book Antiqua" panose="02040602050305030304" pitchFamily="18" charset="0"/>
              </a:rPr>
              <a:t>permettre aux utilisateurs d’accéder facilement et uniquement aux croisières qui les intéressent dans un catalogue fourni</a:t>
            </a:r>
            <a:endParaRPr lang="fr-FR" sz="2000" dirty="0" smtClean="0">
              <a:latin typeface="Book Antiqua" panose="02040602050305030304" pitchFamily="18" charset="0"/>
            </a:endParaRPr>
          </a:p>
          <a:p>
            <a:pPr marL="0" indent="0">
              <a:buSzPct val="100000"/>
              <a:buNone/>
            </a:pPr>
            <a:r>
              <a:rPr lang="fr-FR" sz="2000" u="sng" dirty="0" smtClean="0">
                <a:latin typeface="Book Antiqua" panose="02040602050305030304" pitchFamily="18" charset="0"/>
              </a:rPr>
              <a:t>Contraintes: </a:t>
            </a:r>
            <a:r>
              <a:rPr lang="fr-FR" sz="2000" dirty="0" smtClean="0">
                <a:latin typeface="Book Antiqua" panose="02040602050305030304" pitchFamily="18" charset="0"/>
              </a:rPr>
              <a:t>	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sz="1800" dirty="0" smtClean="0">
                <a:latin typeface="Book Antiqua" panose="02040602050305030304" pitchFamily="18" charset="0"/>
              </a:rPr>
              <a:t>accéder à cette fonctionnalité sur différentes pages du site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sz="1800" dirty="0" smtClean="0">
                <a:latin typeface="Book Antiqua" panose="02040602050305030304" pitchFamily="18" charset="0"/>
              </a:rPr>
              <a:t>permettre de changer un paramètre de recherche sans tout ressaisir</a:t>
            </a:r>
            <a:endParaRPr lang="fr-FR" sz="1600" dirty="0">
              <a:latin typeface="Book Antiqua" panose="02040602050305030304" pitchFamily="18" charset="0"/>
            </a:endParaRPr>
          </a:p>
          <a:p>
            <a:pPr marL="0" indent="0">
              <a:buSzPct val="100000"/>
              <a:buNone/>
            </a:pPr>
            <a:r>
              <a:rPr lang="fr-FR" sz="2000" u="sng" dirty="0" smtClean="0">
                <a:latin typeface="Book Antiqua" panose="02040602050305030304" pitchFamily="18" charset="0"/>
              </a:rPr>
              <a:t>Solutions: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sz="1800" dirty="0" smtClean="0">
                <a:latin typeface="Book Antiqua" panose="02040602050305030304" pitchFamily="18" charset="0"/>
              </a:rPr>
              <a:t>Recherche multicritères</a:t>
            </a:r>
            <a:endParaRPr lang="fr-FR" sz="1800" dirty="0">
              <a:latin typeface="Book Antiqua" panose="02040602050305030304" pitchFamily="18" charset="0"/>
            </a:endParaRP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sz="1800" dirty="0">
                <a:latin typeface="Book Antiqua" panose="02040602050305030304" pitchFamily="18" charset="0"/>
              </a:rPr>
              <a:t>Présent sur toutes les pages catalogue du </a:t>
            </a:r>
            <a:r>
              <a:rPr lang="fr-FR" sz="1800" dirty="0" smtClean="0">
                <a:latin typeface="Book Antiqua" panose="02040602050305030304" pitchFamily="18" charset="0"/>
              </a:rPr>
              <a:t>site (modulable)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sz="1800" dirty="0" smtClean="0">
                <a:latin typeface="Book Antiqua" panose="02040602050305030304" pitchFamily="18" charset="0"/>
              </a:rPr>
              <a:t>Forme raccourcie ou étendue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sz="1800" dirty="0" smtClean="0">
                <a:latin typeface="Book Antiqua" panose="02040602050305030304" pitchFamily="18" charset="0"/>
              </a:rPr>
              <a:t>Conservation des critères déjà entrés</a:t>
            </a:r>
          </a:p>
          <a:p>
            <a:pPr marL="0" indent="0">
              <a:buSzPct val="100000"/>
              <a:buNone/>
            </a:pPr>
            <a:r>
              <a:rPr lang="fr-FR" sz="2000" dirty="0">
                <a:latin typeface="Book Antiqua" panose="02040602050305030304" pitchFamily="18" charset="0"/>
              </a:rPr>
              <a:t>	</a:t>
            </a:r>
            <a:r>
              <a:rPr lang="fr-FR" sz="2000" dirty="0" smtClean="0">
                <a:latin typeface="Book Antiqua" panose="02040602050305030304" pitchFamily="18" charset="0"/>
              </a:rPr>
              <a:t>Facilite les recherches successives</a:t>
            </a:r>
          </a:p>
        </p:txBody>
      </p:sp>
      <p:sp>
        <p:nvSpPr>
          <p:cNvPr id="11" name="Flèche droite 10"/>
          <p:cNvSpPr/>
          <p:nvPr/>
        </p:nvSpPr>
        <p:spPr>
          <a:xfrm>
            <a:off x="2699792" y="5865762"/>
            <a:ext cx="576064" cy="332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75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23528" y="1066801"/>
            <a:ext cx="8591872" cy="634008"/>
          </a:xfrm>
        </p:spPr>
        <p:txBody>
          <a:bodyPr/>
          <a:lstStyle/>
          <a:p>
            <a:pPr marL="0" indent="0">
              <a:buNone/>
            </a:pPr>
            <a:r>
              <a:rPr lang="fr-FR" i="1" dirty="0" smtClean="0">
                <a:latin typeface="Book Antiqua" panose="02040602050305030304" pitchFamily="18" charset="0"/>
              </a:rPr>
              <a:t>Chollet Alexis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Book Antiqua" panose="02040602050305030304" pitchFamily="18" charset="0"/>
              </a:rPr>
              <a:t>Cursus présentateur :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5192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6" name="Espace réservé du contenu 1"/>
          <p:cNvSpPr txBox="1">
            <a:spLocks/>
          </p:cNvSpPr>
          <p:nvPr/>
        </p:nvSpPr>
        <p:spPr bwMode="auto">
          <a:xfrm>
            <a:off x="323528" y="2996952"/>
            <a:ext cx="4201956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fr-FR" sz="2400" dirty="0" smtClean="0">
                <a:latin typeface="Book Antiqua" panose="02040602050305030304" pitchFamily="18" charset="0"/>
              </a:rPr>
              <a:t>Background :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Book Antiqua" panose="02040602050305030304" pitchFamily="18" charset="0"/>
              </a:rPr>
              <a:t>Thèse en Physique 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Book Antiqua" panose="02040602050305030304" pitchFamily="18" charset="0"/>
              </a:rPr>
              <a:t>Programmation fonctionnelle (Fortran &amp; Matlab)</a:t>
            </a:r>
            <a:endParaRPr lang="fr-FR" sz="2800" dirty="0" smtClean="0">
              <a:latin typeface="Book Antiqua" panose="02040602050305030304" pitchFamily="18" charset="0"/>
            </a:endParaRPr>
          </a:p>
        </p:txBody>
      </p:sp>
      <p:sp>
        <p:nvSpPr>
          <p:cNvPr id="8" name="Espace réservé du contenu 1"/>
          <p:cNvSpPr txBox="1">
            <a:spLocks/>
          </p:cNvSpPr>
          <p:nvPr/>
        </p:nvSpPr>
        <p:spPr bwMode="auto">
          <a:xfrm>
            <a:off x="4525484" y="2996952"/>
            <a:ext cx="4201956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fr-FR" sz="2400" dirty="0" smtClean="0">
                <a:latin typeface="Book Antiqua" panose="02040602050305030304" pitchFamily="18" charset="0"/>
              </a:rPr>
              <a:t>Reconversion :</a:t>
            </a:r>
          </a:p>
          <a:p>
            <a:pPr algn="just">
              <a:buSzPct val="100000"/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Book Antiqua" panose="02040602050305030304" pitchFamily="18" charset="0"/>
              </a:rPr>
              <a:t>Technologie ASP .Net MVC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Book Antiqua" panose="02040602050305030304" pitchFamily="18" charset="0"/>
              </a:rPr>
              <a:t>Embauche plus importante</a:t>
            </a:r>
          </a:p>
          <a:p>
            <a:pPr marL="0" indent="0">
              <a:buNone/>
            </a:pPr>
            <a:endParaRPr lang="fr-FR" sz="2000" dirty="0" smtClean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19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Book Antiqua" panose="02040602050305030304" pitchFamily="18" charset="0"/>
              </a:rPr>
              <a:t>Technologies utilisées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>
                <a:latin typeface="Book Antiqua" panose="02040602050305030304" pitchFamily="18" charset="0"/>
              </a:rPr>
              <a:pPr>
                <a:defRPr/>
              </a:pPr>
              <a:t>20</a:t>
            </a:fld>
            <a:endParaRPr lang="en-US">
              <a:latin typeface="Book Antiqua" panose="02040602050305030304" pitchFamily="18" charset="0"/>
            </a:endParaRPr>
          </a:p>
        </p:txBody>
      </p:sp>
      <p:grpSp>
        <p:nvGrpSpPr>
          <p:cNvPr id="6" name="Groupe 5"/>
          <p:cNvGrpSpPr/>
          <p:nvPr/>
        </p:nvGrpSpPr>
        <p:grpSpPr>
          <a:xfrm>
            <a:off x="827584" y="1844824"/>
            <a:ext cx="6048672" cy="2952328"/>
            <a:chOff x="1619672" y="1412776"/>
            <a:chExt cx="6048672" cy="2952328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l="13159" t="16019" r="75194" b="54065"/>
            <a:stretch/>
          </p:blipFill>
          <p:spPr>
            <a:xfrm>
              <a:off x="3445768" y="1412776"/>
              <a:ext cx="2023864" cy="2952328"/>
            </a:xfrm>
            <a:prstGeom prst="rect">
              <a:avLst/>
            </a:prstGeom>
          </p:spPr>
        </p:pic>
        <p:sp>
          <p:nvSpPr>
            <p:cNvPr id="14" name="Légende encadrée 2 13"/>
            <p:cNvSpPr/>
            <p:nvPr/>
          </p:nvSpPr>
          <p:spPr>
            <a:xfrm>
              <a:off x="5940152" y="1556792"/>
              <a:ext cx="1728192" cy="432049"/>
            </a:xfrm>
            <a:prstGeom prst="borderCallout2">
              <a:avLst>
                <a:gd name="adj1" fmla="val 51949"/>
                <a:gd name="adj2" fmla="val -33"/>
                <a:gd name="adj3" fmla="val 51949"/>
                <a:gd name="adj4" fmla="val -14938"/>
                <a:gd name="adj5" fmla="val 112500"/>
                <a:gd name="adj6" fmla="val -46667"/>
              </a:avLst>
            </a:prstGeom>
            <a:noFill/>
            <a:ln>
              <a:solidFill>
                <a:srgbClr val="00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>
                  <a:solidFill>
                    <a:srgbClr val="0033CC"/>
                  </a:solidFill>
                  <a:latin typeface="Book Antiqua" panose="02040602050305030304" pitchFamily="18" charset="0"/>
                </a:rPr>
                <a:t>Calendrier: JQuery</a:t>
              </a:r>
              <a:endParaRPr lang="fr-FR" sz="1400" dirty="0">
                <a:solidFill>
                  <a:srgbClr val="0033CC"/>
                </a:solidFill>
                <a:latin typeface="Book Antiqua" panose="02040602050305030304" pitchFamily="18" charset="0"/>
              </a:endParaRPr>
            </a:p>
          </p:txBody>
        </p:sp>
        <p:sp>
          <p:nvSpPr>
            <p:cNvPr id="15" name="Légende encadrée 2 14"/>
            <p:cNvSpPr/>
            <p:nvPr/>
          </p:nvSpPr>
          <p:spPr>
            <a:xfrm>
              <a:off x="5469632" y="2454309"/>
              <a:ext cx="1728192" cy="432049"/>
            </a:xfrm>
            <a:prstGeom prst="borderCallout2">
              <a:avLst>
                <a:gd name="adj1" fmla="val 47410"/>
                <a:gd name="adj2" fmla="val -66"/>
                <a:gd name="adj3" fmla="val 46589"/>
                <a:gd name="adj4" fmla="val -16602"/>
                <a:gd name="adj5" fmla="val -6549"/>
                <a:gd name="adj6" fmla="val -43360"/>
              </a:avLst>
            </a:prstGeom>
            <a:noFill/>
            <a:ln>
              <a:solidFill>
                <a:srgbClr val="00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>
                  <a:solidFill>
                    <a:srgbClr val="0033CC"/>
                  </a:solidFill>
                  <a:latin typeface="Book Antiqua" panose="02040602050305030304" pitchFamily="18" charset="0"/>
                </a:rPr>
                <a:t>AJAX</a:t>
              </a:r>
              <a:endParaRPr lang="fr-FR" sz="1400" dirty="0">
                <a:solidFill>
                  <a:srgbClr val="0033CC"/>
                </a:solidFill>
                <a:latin typeface="Book Antiqua" panose="02040602050305030304" pitchFamily="18" charset="0"/>
              </a:endParaRPr>
            </a:p>
          </p:txBody>
        </p:sp>
        <p:grpSp>
          <p:nvGrpSpPr>
            <p:cNvPr id="36" name="Groupe 35"/>
            <p:cNvGrpSpPr/>
            <p:nvPr/>
          </p:nvGrpSpPr>
          <p:grpSpPr>
            <a:xfrm>
              <a:off x="1619672" y="1725611"/>
              <a:ext cx="1860130" cy="1747937"/>
              <a:chOff x="1085522" y="1725611"/>
              <a:chExt cx="1860130" cy="1747937"/>
            </a:xfrm>
          </p:grpSpPr>
          <p:cxnSp>
            <p:nvCxnSpPr>
              <p:cNvPr id="26" name="Connecteur droit 25"/>
              <p:cNvCxnSpPr/>
              <p:nvPr/>
            </p:nvCxnSpPr>
            <p:spPr>
              <a:xfrm flipV="1">
                <a:off x="2099572" y="1725611"/>
                <a:ext cx="846080" cy="873969"/>
              </a:xfrm>
              <a:prstGeom prst="line">
                <a:avLst/>
              </a:prstGeom>
              <a:ln w="25400">
                <a:solidFill>
                  <a:srgbClr val="00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27"/>
              <p:cNvCxnSpPr/>
              <p:nvPr/>
            </p:nvCxnSpPr>
            <p:spPr>
              <a:xfrm>
                <a:off x="2099572" y="2599580"/>
                <a:ext cx="846080" cy="153888"/>
              </a:xfrm>
              <a:prstGeom prst="line">
                <a:avLst/>
              </a:prstGeom>
              <a:ln w="25400">
                <a:solidFill>
                  <a:srgbClr val="00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cteur droit 29"/>
              <p:cNvCxnSpPr/>
              <p:nvPr/>
            </p:nvCxnSpPr>
            <p:spPr>
              <a:xfrm>
                <a:off x="2099572" y="2599580"/>
                <a:ext cx="846080" cy="566191"/>
              </a:xfrm>
              <a:prstGeom prst="line">
                <a:avLst/>
              </a:prstGeom>
              <a:ln w="25400">
                <a:solidFill>
                  <a:srgbClr val="00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eur droit 31"/>
              <p:cNvCxnSpPr/>
              <p:nvPr/>
            </p:nvCxnSpPr>
            <p:spPr>
              <a:xfrm>
                <a:off x="2099572" y="2599580"/>
                <a:ext cx="846080" cy="873968"/>
              </a:xfrm>
              <a:prstGeom prst="line">
                <a:avLst/>
              </a:prstGeom>
              <a:ln w="25400">
                <a:solidFill>
                  <a:srgbClr val="00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eur droit 33"/>
              <p:cNvCxnSpPr/>
              <p:nvPr/>
            </p:nvCxnSpPr>
            <p:spPr>
              <a:xfrm flipH="1">
                <a:off x="1835696" y="2599580"/>
                <a:ext cx="263876" cy="0"/>
              </a:xfrm>
              <a:prstGeom prst="line">
                <a:avLst/>
              </a:prstGeom>
              <a:ln w="25400">
                <a:solidFill>
                  <a:srgbClr val="00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ZoneTexte 34"/>
              <p:cNvSpPr txBox="1"/>
              <p:nvPr/>
            </p:nvSpPr>
            <p:spPr>
              <a:xfrm>
                <a:off x="1085522" y="2445691"/>
                <a:ext cx="846707" cy="307777"/>
              </a:xfrm>
              <a:prstGeom prst="rect">
                <a:avLst/>
              </a:prstGeom>
              <a:noFill/>
              <a:ln w="25400">
                <a:solidFill>
                  <a:srgbClr val="0033CC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sz="1400" dirty="0" err="1">
                    <a:solidFill>
                      <a:srgbClr val="0033CC"/>
                    </a:solidFill>
                    <a:latin typeface="Book Antiqua" panose="02040602050305030304" pitchFamily="18" charset="0"/>
                    <a:cs typeface="+mn-cs"/>
                  </a:rPr>
                  <a:t>Asp.Net</a:t>
                </a:r>
                <a:endParaRPr lang="fr-FR" sz="1400" dirty="0">
                  <a:solidFill>
                    <a:srgbClr val="0033CC"/>
                  </a:solidFill>
                  <a:latin typeface="Book Antiqua" panose="02040602050305030304" pitchFamily="18" charset="0"/>
                  <a:cs typeface="+mn-cs"/>
                </a:endParaRPr>
              </a:p>
            </p:txBody>
          </p:sp>
        </p:grpSp>
      </p:grpSp>
      <p:sp>
        <p:nvSpPr>
          <p:cNvPr id="37" name="Rectangle 36"/>
          <p:cNvSpPr/>
          <p:nvPr/>
        </p:nvSpPr>
        <p:spPr>
          <a:xfrm>
            <a:off x="3779912" y="6569968"/>
            <a:ext cx="720080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Book Antiqua" panose="02040602050305030304" pitchFamily="18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76442" y="3339405"/>
            <a:ext cx="2088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latin typeface="Book Antiqua" panose="02040602050305030304" pitchFamily="18" charset="0"/>
              </a:rPr>
              <a:t>Alimentation des menus déroulants par requête LINQ à la base de données</a:t>
            </a:r>
            <a:endParaRPr lang="fr-FR" sz="1400" dirty="0">
              <a:latin typeface="Book Antiqua" panose="02040602050305030304" pitchFamily="18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6948264" y="1835532"/>
            <a:ext cx="208823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latin typeface="Book Antiqua" panose="02040602050305030304" pitchFamily="18" charset="0"/>
              </a:rPr>
              <a:t>- Affichage plus convivial</a:t>
            </a:r>
          </a:p>
          <a:p>
            <a:r>
              <a:rPr lang="fr-FR" sz="1400" dirty="0" smtClean="0">
                <a:latin typeface="Book Antiqua" panose="02040602050305030304" pitchFamily="18" charset="0"/>
              </a:rPr>
              <a:t>- Résolution d’éventuels problèmes de format</a:t>
            </a:r>
            <a:endParaRPr lang="fr-FR" sz="1400" dirty="0">
              <a:latin typeface="Book Antiqua" panose="02040602050305030304" pitchFamily="18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6389549" y="2949898"/>
            <a:ext cx="2088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latin typeface="Book Antiqua" panose="02040602050305030304" pitchFamily="18" charset="0"/>
              </a:rPr>
              <a:t>Chargement du contenu </a:t>
            </a:r>
          </a:p>
          <a:p>
            <a:r>
              <a:rPr lang="fr-FR" sz="1400" dirty="0">
                <a:latin typeface="Book Antiqua" panose="02040602050305030304" pitchFamily="18" charset="0"/>
              </a:rPr>
              <a:t>e</a:t>
            </a:r>
            <a:r>
              <a:rPr lang="fr-FR" sz="1400" dirty="0" smtClean="0">
                <a:latin typeface="Book Antiqua" panose="02040602050305030304" pitchFamily="18" charset="0"/>
              </a:rPr>
              <a:t>n fonction du choix de la destination</a:t>
            </a:r>
            <a:endParaRPr lang="fr-FR" sz="14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71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8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28932" r="57086" b="48531"/>
          <a:stretch/>
        </p:blipFill>
        <p:spPr>
          <a:xfrm>
            <a:off x="2195736" y="2929000"/>
            <a:ext cx="6751940" cy="2013518"/>
          </a:xfrm>
          <a:prstGeom prst="rect">
            <a:avLst/>
          </a:prstGeom>
        </p:spPr>
      </p:pic>
      <p:sp>
        <p:nvSpPr>
          <p:cNvPr id="11" name="Espace réservé du contenu 10"/>
          <p:cNvSpPr>
            <a:spLocks noGrp="1"/>
          </p:cNvSpPr>
          <p:nvPr>
            <p:ph sz="half" idx="2"/>
          </p:nvPr>
        </p:nvSpPr>
        <p:spPr>
          <a:xfrm>
            <a:off x="294878" y="1052736"/>
            <a:ext cx="8021538" cy="5112568"/>
          </a:xfrm>
        </p:spPr>
        <p:txBody>
          <a:bodyPr/>
          <a:lstStyle/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fr-FR" sz="2400" dirty="0" smtClean="0">
                <a:latin typeface="Book Antiqua" panose="02040602050305030304" pitchFamily="18" charset="0"/>
              </a:rPr>
              <a:t>Filtrer les résultats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endParaRPr lang="fr-FR" sz="2400" dirty="0">
              <a:latin typeface="Book Antiqua" panose="02040602050305030304" pitchFamily="18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</a:pPr>
            <a:endParaRPr lang="fr-FR" sz="2400" dirty="0" smtClean="0">
              <a:latin typeface="Book Antiqua" panose="02040602050305030304" pitchFamily="18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</a:pPr>
            <a:endParaRPr lang="fr-FR" sz="2400" dirty="0">
              <a:latin typeface="Book Antiqua" panose="02040602050305030304" pitchFamily="18" charset="0"/>
            </a:endParaRPr>
          </a:p>
          <a:p>
            <a:pPr marL="0" indent="0">
              <a:buSzPct val="100000"/>
              <a:buNone/>
            </a:pPr>
            <a:endParaRPr lang="fr-FR" sz="2400" dirty="0" smtClean="0">
              <a:latin typeface="Book Antiqua" panose="02040602050305030304" pitchFamily="18" charset="0"/>
            </a:endParaRPr>
          </a:p>
          <a:p>
            <a:pPr marL="0" indent="0">
              <a:buSzPct val="100000"/>
              <a:buNone/>
            </a:pPr>
            <a:endParaRPr lang="fr-FR" sz="2400" dirty="0" smtClean="0">
              <a:latin typeface="Book Antiqua" panose="02040602050305030304" pitchFamily="18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</a:pPr>
            <a:endParaRPr lang="fr-FR" sz="2400" dirty="0">
              <a:latin typeface="Book Antiqua" panose="02040602050305030304" pitchFamily="18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</a:pPr>
            <a:endParaRPr lang="fr-FR" sz="2400" dirty="0" smtClean="0">
              <a:latin typeface="Book Antiqua" panose="02040602050305030304" pitchFamily="18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</a:pPr>
            <a:endParaRPr lang="fr-FR" sz="2400" dirty="0">
              <a:latin typeface="Book Antiqua" panose="02040602050305030304" pitchFamily="18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</a:pPr>
            <a:endParaRPr lang="fr-FR" sz="2400" dirty="0" smtClean="0">
              <a:latin typeface="Book Antiqua" panose="02040602050305030304" pitchFamily="18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fr-FR" sz="2400" dirty="0" smtClean="0">
                <a:latin typeface="Book Antiqua" panose="02040602050305030304" pitchFamily="18" charset="0"/>
              </a:rPr>
              <a:t>Modulable: ajouter, supprimer ou changer les critères </a:t>
            </a:r>
          </a:p>
          <a:p>
            <a:endParaRPr lang="fr-FR" sz="2400" dirty="0">
              <a:latin typeface="Book Antiqua" panose="02040602050305030304" pitchFamily="18" charset="0"/>
            </a:endParaRPr>
          </a:p>
          <a:p>
            <a:endParaRPr lang="fr-FR" sz="2400" dirty="0">
              <a:latin typeface="Book Antiqua" panose="02040602050305030304" pitchFamily="18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Book Antiqua" panose="02040602050305030304" pitchFamily="18" charset="0"/>
              </a:rPr>
              <a:t>Decorator</a:t>
            </a:r>
            <a:r>
              <a:rPr lang="fr-FR" dirty="0" smtClean="0">
                <a:latin typeface="Book Antiqua" panose="02040602050305030304" pitchFamily="18" charset="0"/>
              </a:rPr>
              <a:t> 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>
                <a:latin typeface="Book Antiqua" panose="02040602050305030304" pitchFamily="18" charset="0"/>
              </a:rPr>
              <a:pPr>
                <a:defRPr/>
              </a:pPr>
              <a:t>21</a:t>
            </a:fld>
            <a:endParaRPr lang="en-US">
              <a:latin typeface="Book Antiqua" panose="02040602050305030304" pitchFamily="18" charset="0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4"/>
          <a:srcRect t="60893"/>
          <a:stretch/>
        </p:blipFill>
        <p:spPr>
          <a:xfrm>
            <a:off x="1331640" y="1772816"/>
            <a:ext cx="5256584" cy="83242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779912" y="6569968"/>
            <a:ext cx="720080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75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fr-FR" sz="2800" dirty="0" smtClean="0">
                <a:latin typeface="Book Antiqua" panose="02040602050305030304" pitchFamily="18" charset="0"/>
              </a:rPr>
              <a:t>Projet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sz="2400" dirty="0" smtClean="0">
                <a:latin typeface="Book Antiqua" panose="02040602050305030304" pitchFamily="18" charset="0"/>
              </a:rPr>
              <a:t>Appréhender le modèle MVC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sz="2400" dirty="0" smtClean="0">
                <a:latin typeface="Book Antiqua" panose="02040602050305030304" pitchFamily="18" charset="0"/>
              </a:rPr>
              <a:t>Mettre en application des technologies abordées lors de la formation (</a:t>
            </a:r>
            <a:r>
              <a:rPr lang="fr-FR" sz="2400" dirty="0" err="1" smtClean="0">
                <a:latin typeface="Book Antiqua" panose="02040602050305030304" pitchFamily="18" charset="0"/>
              </a:rPr>
              <a:t>Asp.Net</a:t>
            </a:r>
            <a:r>
              <a:rPr lang="fr-FR" sz="2400" dirty="0" smtClean="0">
                <a:latin typeface="Book Antiqua" panose="02040602050305030304" pitchFamily="18" charset="0"/>
              </a:rPr>
              <a:t>, </a:t>
            </a:r>
            <a:r>
              <a:rPr lang="fr-FR" sz="2400" dirty="0" err="1" smtClean="0">
                <a:latin typeface="Book Antiqua" panose="02040602050305030304" pitchFamily="18" charset="0"/>
              </a:rPr>
              <a:t>Javascript</a:t>
            </a:r>
            <a:r>
              <a:rPr lang="fr-FR" sz="2400" dirty="0" smtClean="0">
                <a:latin typeface="Book Antiqua" panose="02040602050305030304" pitchFamily="18" charset="0"/>
              </a:rPr>
              <a:t>)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sz="2400" dirty="0" smtClean="0">
                <a:latin typeface="Book Antiqua" panose="02040602050305030304" pitchFamily="18" charset="0"/>
              </a:rPr>
              <a:t>Optimiser la conception pour le remanier plus facilement</a:t>
            </a:r>
            <a:endParaRPr lang="fr-FR" sz="2400" dirty="0">
              <a:latin typeface="Book Antiqua" panose="02040602050305030304" pitchFamily="18" charset="0"/>
            </a:endParaRP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sz="2400" dirty="0" smtClean="0">
                <a:latin typeface="Book Antiqua" panose="02040602050305030304" pitchFamily="18" charset="0"/>
              </a:rPr>
              <a:t>Aborder un projet de A à Z par la méthode SCRUM</a:t>
            </a:r>
            <a:endParaRPr lang="fr-FR" sz="2400" dirty="0">
              <a:latin typeface="Book Antiqua" panose="02040602050305030304" pitchFamily="18" charset="0"/>
            </a:endParaRPr>
          </a:p>
          <a:p>
            <a:pPr marL="0" indent="0">
              <a:buSzPct val="100000"/>
              <a:buNone/>
            </a:pPr>
            <a:endParaRPr lang="fr-FR" sz="2000" dirty="0" smtClean="0">
              <a:latin typeface="Book Antiqua" panose="02040602050305030304" pitchFamily="18" charset="0"/>
            </a:endParaRPr>
          </a:p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fr-FR" sz="2800" dirty="0" smtClean="0">
                <a:latin typeface="Book Antiqua" panose="02040602050305030304" pitchFamily="18" charset="0"/>
              </a:rPr>
              <a:t>Projection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sz="2400" dirty="0" smtClean="0">
                <a:latin typeface="Book Antiqua" panose="02040602050305030304" pitchFamily="18" charset="0"/>
              </a:rPr>
              <a:t>Familiarisée à différentes facettes du métier de concepteur-développeur web 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sz="2400" dirty="0" smtClean="0">
                <a:latin typeface="Book Antiqua" panose="02040602050305030304" pitchFamily="18" charset="0"/>
              </a:rPr>
              <a:t>Intégrer une équipe de développement</a:t>
            </a:r>
            <a:endParaRPr lang="fr-FR" sz="2400" dirty="0">
              <a:latin typeface="Book Antiqua" panose="02040602050305030304" pitchFamily="18" charset="0"/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Book Antiqua" panose="02040602050305030304" pitchFamily="18" charset="0"/>
              </a:rPr>
              <a:t>Conclusion personnelle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58546F-1E4E-426D-9940-5EB4B4A7467C}" type="slidenum">
              <a:rPr lang="en-US" smtClean="0">
                <a:latin typeface="Book Antiqua" panose="02040602050305030304" pitchFamily="18" charset="0"/>
              </a:rPr>
              <a:pPr>
                <a:defRPr/>
              </a:pPr>
              <a:t>22</a:t>
            </a:fld>
            <a:endParaRPr lang="en-US">
              <a:latin typeface="Book Antiqua" panose="0204060205030503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79912" y="6569968"/>
            <a:ext cx="720080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54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>
                <a:latin typeface="Book Antiqua" panose="02040602050305030304" pitchFamily="18" charset="0"/>
              </a:rPr>
              <a:t>Sofiane KARA</a:t>
            </a:r>
          </a:p>
          <a:p>
            <a:pPr marL="400050" lvl="1" indent="0">
              <a:buNone/>
            </a:pPr>
            <a:r>
              <a:rPr lang="fr-FR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Book Antiqua" panose="02040602050305030304" pitchFamily="18" charset="0"/>
              </a:rPr>
              <a:t>Algérie</a:t>
            </a:r>
            <a:endParaRPr lang="fr-FR" dirty="0">
              <a:solidFill>
                <a:schemeClr val="tx2">
                  <a:lumMod val="60000"/>
                  <a:lumOff val="40000"/>
                </a:schemeClr>
              </a:solidFill>
              <a:latin typeface="Book Antiqua" panose="02040602050305030304" pitchFamily="18" charset="0"/>
            </a:endParaRPr>
          </a:p>
          <a:p>
            <a:pPr marL="400050" lvl="1" indent="0">
              <a:buNone/>
            </a:pPr>
            <a:r>
              <a:rPr lang="fr-FR" sz="1600" dirty="0" smtClean="0">
                <a:latin typeface="Book Antiqua" panose="02040602050305030304" pitchFamily="18" charset="0"/>
              </a:rPr>
              <a:t>Ingénieur en électronique</a:t>
            </a:r>
          </a:p>
          <a:p>
            <a:pPr marL="400050" lvl="1" indent="0">
              <a:buNone/>
            </a:pPr>
            <a:r>
              <a:rPr lang="fr-FR" sz="1600" dirty="0" smtClean="0">
                <a:latin typeface="Book Antiqua" panose="02040602050305030304" pitchFamily="18" charset="0"/>
              </a:rPr>
              <a:t>Deux ans d’expérience (Etude et conception électronique)</a:t>
            </a:r>
          </a:p>
          <a:p>
            <a:pPr marL="0" indent="0">
              <a:buNone/>
            </a:pPr>
            <a:endParaRPr lang="fr-FR" sz="2000" dirty="0">
              <a:latin typeface="Book Antiqua" panose="02040602050305030304" pitchFamily="18" charset="0"/>
            </a:endParaRPr>
          </a:p>
          <a:p>
            <a:pPr marL="400050" lvl="1" indent="0">
              <a:buNone/>
            </a:pPr>
            <a:r>
              <a:rPr lang="fr-FR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Book Antiqua" panose="02040602050305030304" pitchFamily="18" charset="0"/>
              </a:rPr>
              <a:t>France</a:t>
            </a:r>
          </a:p>
          <a:p>
            <a:pPr marL="400050" lvl="1" indent="0">
              <a:buNone/>
            </a:pPr>
            <a:r>
              <a:rPr lang="fr-FR" sz="1600" dirty="0" smtClean="0">
                <a:latin typeface="Book Antiqua" panose="02040602050305030304" pitchFamily="18" charset="0"/>
              </a:rPr>
              <a:t>Master 2 systèmes embarqués</a:t>
            </a:r>
          </a:p>
          <a:p>
            <a:pPr marL="400050" lvl="1" indent="0">
              <a:buNone/>
            </a:pPr>
            <a:r>
              <a:rPr lang="fr-FR" sz="1600" dirty="0" smtClean="0">
                <a:latin typeface="Book Antiqua" panose="02040602050305030304" pitchFamily="18" charset="0"/>
              </a:rPr>
              <a:t>Formation technologie </a:t>
            </a:r>
            <a:r>
              <a:rPr lang="fr-FR" sz="1600" dirty="0">
                <a:latin typeface="Book Antiqua" panose="02040602050305030304" pitchFamily="18" charset="0"/>
              </a:rPr>
              <a:t>ASP .Net MVC</a:t>
            </a:r>
          </a:p>
          <a:p>
            <a:pPr marL="0" indent="0">
              <a:buNone/>
            </a:pPr>
            <a:endParaRPr lang="fr-FR" sz="2000" dirty="0" smtClean="0">
              <a:latin typeface="Book Antiqua" panose="02040602050305030304" pitchFamily="18" charset="0"/>
            </a:endParaRPr>
          </a:p>
          <a:p>
            <a:pPr marL="0" indent="0">
              <a:buNone/>
            </a:pPr>
            <a:endParaRPr lang="fr-FR" sz="2000" dirty="0" smtClean="0">
              <a:latin typeface="Book Antiqua" panose="02040602050305030304" pitchFamily="18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Book Antiqua" panose="02040602050305030304" pitchFamily="18" charset="0"/>
              </a:rPr>
              <a:t>Qui suis-je?!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7589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Book Antiqua" panose="02040602050305030304" pitchFamily="18" charset="0"/>
            </a:endParaRPr>
          </a:p>
        </p:txBody>
      </p:sp>
      <p:pic>
        <p:nvPicPr>
          <p:cNvPr id="1028" name="Picture 4" descr="http://4.bp.blogspot.com/-fuHbbPc0lX0/VEEt2dy80yI/AAAAAAAAADk/Ts1H3Rq8X6Q/s1600/E%E3%82%B3%E3%83%9E%E3%83%BC%E3%82%B9%E6%99%82%E4%BB%A3%E3%81%AE%E7%89%A9%E6%B5%81%E5%90%88%E5%BE%93%E9%80%A3%E8%A1%A1%2B%EF%BC%9A%E3%83%8D%E3%83%83%E3%83%88%E9%80%9A%E8%B2%A9%E6%A5%AD%E7%95%8C%E3%81%A8%E7%89%A9%E6%B5%81%E6%A5%AD%E7%95%8C%E3%81%8C%E6%89%8B%E3%82%92%E7%B5%90%E3%81%B6%E5%BF%85%E7%84%B6%E6%80%A7%E3%81%A8%E3%81%AF%EF%BC%9F_%E5%B9%85560p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584634"/>
            <a:ext cx="2645767" cy="182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077200" y="6492875"/>
            <a:ext cx="10668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41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fr-FR" sz="2800" dirty="0" smtClean="0">
                <a:latin typeface="Book Antiqua" panose="02040602050305030304" pitchFamily="18" charset="0"/>
              </a:rPr>
              <a:t>Réserver une croisière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dirty="0">
                <a:latin typeface="Book Antiqua" panose="02040602050305030304" pitchFamily="18" charset="0"/>
              </a:rPr>
              <a:t>	</a:t>
            </a:r>
            <a:r>
              <a:rPr lang="fr-FR" sz="2400" dirty="0" smtClean="0">
                <a:latin typeface="Book Antiqua" panose="02040602050305030304" pitchFamily="18" charset="0"/>
              </a:rPr>
              <a:t>Vérifier </a:t>
            </a:r>
            <a:r>
              <a:rPr lang="fr-FR" sz="2400" dirty="0" smtClean="0">
                <a:latin typeface="Book Antiqua" panose="02040602050305030304" pitchFamily="18" charset="0"/>
              </a:rPr>
              <a:t>la disponibilité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sz="2400" dirty="0">
                <a:latin typeface="Book Antiqua" panose="02040602050305030304" pitchFamily="18" charset="0"/>
              </a:rPr>
              <a:t>	</a:t>
            </a:r>
            <a:r>
              <a:rPr lang="fr-FR" sz="2400" dirty="0" smtClean="0">
                <a:latin typeface="Book Antiqua" panose="02040602050305030304" pitchFamily="18" charset="0"/>
              </a:rPr>
              <a:t>Identifier le client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sz="2400" dirty="0">
                <a:latin typeface="Book Antiqua" panose="02040602050305030304" pitchFamily="18" charset="0"/>
              </a:rPr>
              <a:t>	</a:t>
            </a:r>
            <a:r>
              <a:rPr lang="fr-FR" sz="2400" dirty="0" smtClean="0">
                <a:latin typeface="Book Antiqua" panose="02040602050305030304" pitchFamily="18" charset="0"/>
              </a:rPr>
              <a:t>Effectuer le paiement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sz="2400" dirty="0">
                <a:latin typeface="Book Antiqua" panose="02040602050305030304" pitchFamily="18" charset="0"/>
              </a:rPr>
              <a:t>	</a:t>
            </a:r>
            <a:r>
              <a:rPr lang="fr-FR" sz="2400" dirty="0" smtClean="0">
                <a:latin typeface="Book Antiqua" panose="02040602050305030304" pitchFamily="18" charset="0"/>
              </a:rPr>
              <a:t>Retrouver les informations</a:t>
            </a:r>
            <a:endParaRPr lang="fr-FR" sz="2400" dirty="0">
              <a:latin typeface="Book Antiqua" panose="02040602050305030304" pitchFamily="18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Book Antiqua" panose="02040602050305030304" pitchFamily="18" charset="0"/>
              </a:rPr>
              <a:t>Besoins du client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5192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4580384" y="6492509"/>
            <a:ext cx="4123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Besoins</a:t>
            </a:r>
            <a:endParaRPr lang="fr-FR" sz="28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077200" y="6492875"/>
            <a:ext cx="10668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41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fr-FR" sz="2400" dirty="0" smtClean="0">
                <a:latin typeface="Book Antiqua" panose="02040602050305030304" pitchFamily="18" charset="0"/>
              </a:rPr>
              <a:t>Créer un compte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sz="2400" dirty="0" smtClean="0">
                <a:latin typeface="Book Antiqua" panose="02040602050305030304" pitchFamily="18" charset="0"/>
              </a:rPr>
              <a:t>Utilisation de </a:t>
            </a:r>
            <a:r>
              <a:rPr lang="fr-FR" sz="2400" dirty="0" smtClean="0">
                <a:latin typeface="Book Antiqua" panose="02040602050305030304" pitchFamily="18" charset="0"/>
              </a:rPr>
              <a:t>Microsoft </a:t>
            </a:r>
            <a:r>
              <a:rPr lang="fr-FR" sz="2400" dirty="0" err="1" smtClean="0">
                <a:latin typeface="Book Antiqua" panose="02040602050305030304" pitchFamily="18" charset="0"/>
              </a:rPr>
              <a:t>Identity</a:t>
            </a:r>
            <a:endParaRPr lang="fr-FR" sz="2400" dirty="0" smtClean="0">
              <a:latin typeface="Book Antiqua" panose="02040602050305030304" pitchFamily="18" charset="0"/>
            </a:endParaRP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sz="2400" dirty="0" smtClean="0">
                <a:latin typeface="Book Antiqua" panose="02040602050305030304" pitchFamily="18" charset="0"/>
              </a:rPr>
              <a:t>Sauvegarde </a:t>
            </a:r>
            <a:r>
              <a:rPr lang="fr-FR" sz="2400" dirty="0">
                <a:latin typeface="Book Antiqua" panose="02040602050305030304" pitchFamily="18" charset="0"/>
              </a:rPr>
              <a:t>d</a:t>
            </a:r>
            <a:r>
              <a:rPr lang="fr-FR" sz="2400" dirty="0" smtClean="0">
                <a:latin typeface="Book Antiqua" panose="02040602050305030304" pitchFamily="18" charset="0"/>
              </a:rPr>
              <a:t>es </a:t>
            </a:r>
            <a:r>
              <a:rPr lang="fr-FR" sz="2400" dirty="0" smtClean="0">
                <a:latin typeface="Book Antiqua" panose="02040602050305030304" pitchFamily="18" charset="0"/>
              </a:rPr>
              <a:t>informations en base de </a:t>
            </a:r>
            <a:r>
              <a:rPr lang="fr-FR" sz="2400" dirty="0" smtClean="0">
                <a:latin typeface="Book Antiqua" panose="02040602050305030304" pitchFamily="18" charset="0"/>
              </a:rPr>
              <a:t>données</a:t>
            </a:r>
            <a:endParaRPr lang="fr-FR" sz="2400" dirty="0" smtClean="0">
              <a:latin typeface="Book Antiqua" panose="02040602050305030304" pitchFamily="18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Book Antiqua" panose="02040602050305030304" pitchFamily="18" charset="0"/>
              </a:rPr>
              <a:t>Solutions choisies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5192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4580384" y="6492509"/>
            <a:ext cx="4123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Besoins client</a:t>
            </a:r>
            <a:endParaRPr lang="fr-FR" sz="28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077200" y="6492875"/>
            <a:ext cx="10668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59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fr-FR" sz="2800" dirty="0" smtClean="0">
                <a:latin typeface="Book Antiqua" panose="02040602050305030304" pitchFamily="18" charset="0"/>
              </a:rPr>
              <a:t>Création d’un compte</a:t>
            </a:r>
          </a:p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fr-FR" sz="2800" dirty="0" smtClean="0">
                <a:latin typeface="Book Antiqua" panose="02040602050305030304" pitchFamily="18" charset="0"/>
              </a:rPr>
              <a:t>Connexion à un compte</a:t>
            </a:r>
            <a:endParaRPr lang="fr-FR" sz="2800" dirty="0">
              <a:latin typeface="Book Antiqua" panose="02040602050305030304" pitchFamily="18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Book Antiqua" panose="02040602050305030304" pitchFamily="18" charset="0"/>
              </a:rPr>
              <a:t>Gestion d’un compte utilisateur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5192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Book Antiqua" panose="02040602050305030304" pitchFamily="18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492897"/>
            <a:ext cx="3163615" cy="302433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981" y="2134702"/>
            <a:ext cx="4099951" cy="3731603"/>
          </a:xfrm>
          <a:prstGeom prst="rect">
            <a:avLst/>
          </a:prstGeom>
        </p:spPr>
      </p:pic>
      <p:cxnSp>
        <p:nvCxnSpPr>
          <p:cNvPr id="10" name="Connecteur droit avec flèche 9"/>
          <p:cNvCxnSpPr/>
          <p:nvPr/>
        </p:nvCxnSpPr>
        <p:spPr>
          <a:xfrm flipV="1">
            <a:off x="1907704" y="2635556"/>
            <a:ext cx="2155503" cy="2432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ccolade ouvrante 10"/>
          <p:cNvSpPr/>
          <p:nvPr/>
        </p:nvSpPr>
        <p:spPr>
          <a:xfrm>
            <a:off x="6013958" y="4113076"/>
            <a:ext cx="360040" cy="9188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6366032" y="4457100"/>
            <a:ext cx="165301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 smtClean="0">
                <a:latin typeface="Book Antiqua" panose="02040602050305030304" pitchFamily="18" charset="0"/>
              </a:rPr>
              <a:t>Créer un nouveau utilisateur</a:t>
            </a:r>
            <a:endParaRPr lang="fr-FR" sz="900" dirty="0">
              <a:latin typeface="Book Antiqua" panose="02040602050305030304" pitchFamily="18" charset="0"/>
            </a:endParaRPr>
          </a:p>
        </p:txBody>
      </p:sp>
      <p:cxnSp>
        <p:nvCxnSpPr>
          <p:cNvPr id="14" name="Connecteur droit avec flèche 13"/>
          <p:cNvCxnSpPr/>
          <p:nvPr/>
        </p:nvCxnSpPr>
        <p:spPr>
          <a:xfrm>
            <a:off x="3398619" y="3398696"/>
            <a:ext cx="1214446" cy="7143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>
            <a:off x="3436680" y="3814377"/>
            <a:ext cx="1214446" cy="4286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4580384" y="6492509"/>
            <a:ext cx="4123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Gestion des comptes</a:t>
            </a:r>
            <a:endParaRPr lang="fr-FR" sz="28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1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077200" y="6492875"/>
            <a:ext cx="10668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26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Book Antiqua" panose="02040602050305030304" pitchFamily="18" charset="0"/>
              </a:rPr>
              <a:t>Gestion d’une réservation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5192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Book Antiqua" panose="02040602050305030304" pitchFamily="18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179512" y="782539"/>
            <a:ext cx="5049239" cy="5670797"/>
            <a:chOff x="179512" y="782539"/>
            <a:chExt cx="5049239" cy="5670797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2" y="2111226"/>
              <a:ext cx="5049239" cy="4342110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512" y="782539"/>
              <a:ext cx="2016224" cy="1341069"/>
            </a:xfrm>
            <a:prstGeom prst="rect">
              <a:avLst/>
            </a:prstGeom>
          </p:spPr>
        </p:pic>
      </p:grp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716016" y="908720"/>
            <a:ext cx="4690864" cy="5361459"/>
          </a:xfrm>
        </p:spPr>
        <p:txBody>
          <a:bodyPr anchor="ctr"/>
          <a:lstStyle/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fr-FR" sz="2400" dirty="0" smtClean="0">
                <a:latin typeface="Book Antiqua" panose="02040602050305030304" pitchFamily="18" charset="0"/>
              </a:rPr>
              <a:t>Vérifier la disponibilité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fr-FR" sz="2400" dirty="0" smtClean="0">
                <a:latin typeface="Book Antiqua" panose="02040602050305030304" pitchFamily="18" charset="0"/>
              </a:rPr>
              <a:t>Formulaire de facturation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fr-FR" sz="2400" dirty="0" smtClean="0">
                <a:latin typeface="Book Antiqua" panose="02040602050305030304" pitchFamily="18" charset="0"/>
              </a:rPr>
              <a:t>Paiement</a:t>
            </a:r>
            <a:endParaRPr lang="fr-FR" sz="2400" dirty="0">
              <a:latin typeface="Book Antiqua" panose="02040602050305030304" pitchFamily="18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4580384" y="6492509"/>
            <a:ext cx="4123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Gestion d’une réservation</a:t>
            </a:r>
            <a:endParaRPr lang="fr-FR" sz="28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9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077200" y="6492875"/>
            <a:ext cx="10668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67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32656" y="1052736"/>
            <a:ext cx="8903840" cy="5217443"/>
          </a:xfrm>
        </p:spPr>
        <p:txBody>
          <a:bodyPr anchor="ctr"/>
          <a:lstStyle/>
          <a:p>
            <a:pPr>
              <a:buFont typeface="Wingdings" panose="05000000000000000000" pitchFamily="2" charset="2"/>
              <a:buChar char="Ø"/>
            </a:pPr>
            <a:r>
              <a:rPr lang="fr-FR" dirty="0">
                <a:latin typeface="Book Antiqua" panose="02040602050305030304" pitchFamily="18" charset="0"/>
              </a:rPr>
              <a:t>Sur le projet: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sz="2400" dirty="0" smtClean="0">
                <a:latin typeface="Book Antiqua" panose="02040602050305030304" pitchFamily="18" charset="0"/>
              </a:rPr>
              <a:t>Développement Web Asp.net </a:t>
            </a:r>
            <a:r>
              <a:rPr lang="fr-FR" sz="2400" dirty="0">
                <a:latin typeface="Book Antiqua" panose="02040602050305030304" pitchFamily="18" charset="0"/>
              </a:rPr>
              <a:t>MVC </a:t>
            </a:r>
            <a:endParaRPr lang="fr-FR" sz="2400" dirty="0" smtClean="0">
              <a:latin typeface="Book Antiqua" panose="02040602050305030304" pitchFamily="18" charset="0"/>
            </a:endParaRP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sz="2400" dirty="0" smtClean="0">
                <a:latin typeface="Book Antiqua" panose="02040602050305030304" pitchFamily="18" charset="0"/>
              </a:rPr>
              <a:t>Utilisation de LINQ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sz="2400" dirty="0" smtClean="0">
                <a:latin typeface="Book Antiqua" panose="02040602050305030304" pitchFamily="18" charset="0"/>
              </a:rPr>
              <a:t>Création </a:t>
            </a:r>
            <a:r>
              <a:rPr lang="fr-FR" sz="2400" dirty="0">
                <a:latin typeface="Book Antiqua" panose="02040602050305030304" pitchFamily="18" charset="0"/>
              </a:rPr>
              <a:t>et gestion de Bases de </a:t>
            </a:r>
            <a:r>
              <a:rPr lang="fr-FR" sz="2400" dirty="0" smtClean="0">
                <a:latin typeface="Book Antiqua" panose="02040602050305030304" pitchFamily="18" charset="0"/>
              </a:rPr>
              <a:t>données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sz="2400" dirty="0">
                <a:latin typeface="Book Antiqua" panose="02040602050305030304" pitchFamily="18" charset="0"/>
              </a:rPr>
              <a:t>Méthode de travail Agile (</a:t>
            </a:r>
            <a:r>
              <a:rPr lang="fr-FR" sz="2400" dirty="0" err="1">
                <a:latin typeface="Book Antiqua" panose="02040602050305030304" pitchFamily="18" charset="0"/>
              </a:rPr>
              <a:t>Scrum</a:t>
            </a:r>
            <a:r>
              <a:rPr lang="fr-FR" sz="2400" dirty="0">
                <a:latin typeface="Book Antiqua" panose="02040602050305030304" pitchFamily="18" charset="0"/>
              </a:rPr>
              <a:t>)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endParaRPr lang="fr-FR" sz="2400" dirty="0">
              <a:latin typeface="Book Antiqua" panose="02040602050305030304" pitchFamily="18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</a:pPr>
            <a:endParaRPr lang="fr-FR" sz="2000" dirty="0">
              <a:latin typeface="Book Antiqua" panose="02040602050305030304" pitchFamily="18" charset="0"/>
            </a:endParaRPr>
          </a:p>
          <a:p>
            <a:pPr marL="0" indent="0">
              <a:buNone/>
            </a:pPr>
            <a:endParaRPr lang="fr-FR" sz="2800" dirty="0">
              <a:latin typeface="Book Antiqua" panose="02040602050305030304" pitchFamily="18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Book Antiqua" panose="02040602050305030304" pitchFamily="18" charset="0"/>
              </a:rPr>
              <a:t>Bilan personnel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5192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4580384" y="6492509"/>
            <a:ext cx="4123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Bilan</a:t>
            </a:r>
            <a:endParaRPr lang="fr-FR" sz="28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077200" y="6492875"/>
            <a:ext cx="10668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93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03" t="9470" r="272" b="2792"/>
          <a:stretch/>
        </p:blipFill>
        <p:spPr>
          <a:xfrm>
            <a:off x="251520" y="1798334"/>
            <a:ext cx="6124109" cy="3384376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Book Antiqua" panose="02040602050305030304" pitchFamily="18" charset="0"/>
              </a:rPr>
              <a:t>Interface utilisateur 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5192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/>
          <a:srcRect l="21348" t="9347" r="55011" b="87920"/>
          <a:stretch/>
        </p:blipFill>
        <p:spPr>
          <a:xfrm>
            <a:off x="4067944" y="1155082"/>
            <a:ext cx="4392488" cy="3487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1547664" y="1798334"/>
            <a:ext cx="1224136" cy="1069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>
            <a:stCxn id="9" idx="0"/>
            <a:endCxn id="8" idx="1"/>
          </p:cNvCxnSpPr>
          <p:nvPr/>
        </p:nvCxnSpPr>
        <p:spPr>
          <a:xfrm flipV="1">
            <a:off x="2159732" y="1329449"/>
            <a:ext cx="1908212" cy="4688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251520" y="1118550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latin typeface="Book Antiqua" panose="02040602050305030304" pitchFamily="18" charset="0"/>
              </a:rPr>
              <a:t>Navigation catalogue :</a:t>
            </a:r>
            <a:endParaRPr lang="fr-FR" sz="2400" dirty="0">
              <a:latin typeface="Book Antiqua" panose="02040602050305030304" pitchFamily="18" charset="0"/>
            </a:endParaRP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3"/>
          <a:srcRect l="31882" t="64400" r="26120" b="6801"/>
          <a:stretch/>
        </p:blipFill>
        <p:spPr>
          <a:xfrm>
            <a:off x="5796136" y="5003523"/>
            <a:ext cx="3024336" cy="12961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ZoneTexte 19"/>
          <p:cNvSpPr txBox="1"/>
          <p:nvPr/>
        </p:nvSpPr>
        <p:spPr>
          <a:xfrm>
            <a:off x="2411760" y="5477228"/>
            <a:ext cx="33123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latin typeface="Book Antiqua" panose="02040602050305030304" pitchFamily="18" charset="0"/>
              </a:rPr>
              <a:t>Navigation par pays :</a:t>
            </a:r>
          </a:p>
          <a:p>
            <a:pPr algn="ctr"/>
            <a:r>
              <a:rPr lang="fr-FR" sz="2000" dirty="0" smtClean="0">
                <a:latin typeface="Book Antiqua" panose="02040602050305030304" pitchFamily="18" charset="0"/>
              </a:rPr>
              <a:t>cliquable</a:t>
            </a:r>
            <a:endParaRPr lang="fr-FR" sz="2000" dirty="0">
              <a:latin typeface="Book Antiqua" panose="0204060205030503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170124" y="3933055"/>
            <a:ext cx="2617900" cy="107046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Connecteur droit avec flèche 21"/>
          <p:cNvCxnSpPr>
            <a:endCxn id="19" idx="1"/>
          </p:cNvCxnSpPr>
          <p:nvPr/>
        </p:nvCxnSpPr>
        <p:spPr>
          <a:xfrm>
            <a:off x="4788024" y="4468288"/>
            <a:ext cx="1008112" cy="1183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4644008" y="6469617"/>
            <a:ext cx="4123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Book Antiqua" panose="02040602050305030304" pitchFamily="18" charset="0"/>
              </a:rPr>
              <a:t>Interface utilisateur </a:t>
            </a:r>
            <a:endParaRPr lang="fr-FR" sz="28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378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half" idx="1"/>
          </p:nvPr>
        </p:nvSpPr>
        <p:spPr>
          <a:xfrm>
            <a:off x="228600" y="2276871"/>
            <a:ext cx="4267200" cy="3849291"/>
          </a:xfrm>
        </p:spPr>
        <p:txBody>
          <a:bodyPr anchor="ctr"/>
          <a:lstStyle/>
          <a:p>
            <a:pPr>
              <a:buFont typeface="Courier New" panose="02070309020205020404" pitchFamily="49" charset="0"/>
              <a:buChar char="o"/>
            </a:pPr>
            <a:r>
              <a:rPr lang="fr-FR" dirty="0">
                <a:latin typeface="Book Antiqua" panose="02040602050305030304" pitchFamily="18" charset="0"/>
              </a:rPr>
              <a:t>Expérience utilisateur : 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dirty="0" smtClean="0">
                <a:latin typeface="Book Antiqua" panose="02040602050305030304" pitchFamily="18" charset="0"/>
              </a:rPr>
              <a:t>Réserver une croisière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dirty="0" smtClean="0">
                <a:latin typeface="Book Antiqua" panose="02040602050305030304" pitchFamily="18" charset="0"/>
              </a:rPr>
              <a:t>Navigation intuitive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dirty="0" smtClean="0">
                <a:latin typeface="Book Antiqua" panose="02040602050305030304" pitchFamily="18" charset="0"/>
              </a:rPr>
              <a:t>Affichage responsive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dirty="0" smtClean="0">
                <a:latin typeface="Book Antiqua" panose="02040602050305030304" pitchFamily="18" charset="0"/>
              </a:rPr>
              <a:t>Retour client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2"/>
          </p:nvPr>
        </p:nvSpPr>
        <p:spPr>
          <a:xfrm>
            <a:off x="4495800" y="2276872"/>
            <a:ext cx="4419600" cy="3849291"/>
          </a:xfrm>
        </p:spPr>
        <p:txBody>
          <a:bodyPr anchor="ctr"/>
          <a:lstStyle/>
          <a:p>
            <a:pPr>
              <a:buFont typeface="Courier New" panose="02070309020205020404" pitchFamily="49" charset="0"/>
              <a:buChar char="o"/>
            </a:pPr>
            <a:r>
              <a:rPr lang="fr-FR" dirty="0">
                <a:latin typeface="Book Antiqua" panose="02040602050305030304" pitchFamily="18" charset="0"/>
              </a:rPr>
              <a:t>Gestion administrateur :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dirty="0" smtClean="0">
                <a:latin typeface="Book Antiqua" panose="02040602050305030304" pitchFamily="18" charset="0"/>
              </a:rPr>
              <a:t>Statistiques des visites</a:t>
            </a:r>
            <a:endParaRPr lang="fr-FR" dirty="0">
              <a:latin typeface="Book Antiqua" panose="02040602050305030304" pitchFamily="18" charset="0"/>
            </a:endParaRP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dirty="0" smtClean="0">
                <a:latin typeface="Book Antiqua" panose="02040602050305030304" pitchFamily="18" charset="0"/>
              </a:rPr>
              <a:t>Gestion du catalogue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dirty="0" smtClean="0">
                <a:latin typeface="Book Antiqua" panose="02040602050305030304" pitchFamily="18" charset="0"/>
              </a:rPr>
              <a:t>E-Mailing</a:t>
            </a:r>
          </a:p>
          <a:p>
            <a:pPr marL="457200" lvl="1" indent="0">
              <a:buSzPct val="100000"/>
              <a:buNone/>
            </a:pP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Book Antiqua" panose="02040602050305030304" pitchFamily="18" charset="0"/>
              </a:rPr>
              <a:t>Contexte &amp; Besoins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58546F-1E4E-426D-9940-5EB4B4A7467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192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contenu 1"/>
          <p:cNvSpPr txBox="1">
            <a:spLocks/>
          </p:cNvSpPr>
          <p:nvPr/>
        </p:nvSpPr>
        <p:spPr bwMode="auto">
          <a:xfrm>
            <a:off x="228600" y="1047230"/>
            <a:ext cx="8686800" cy="994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fr-FR" i="1" dirty="0" smtClean="0">
                <a:latin typeface="Book Antiqua" panose="02040602050305030304" pitchFamily="18" charset="0"/>
              </a:rPr>
              <a:t>« Développer un site marchand de vente en ligne de croisières.  »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644008" y="6469617"/>
            <a:ext cx="4123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Projet</a:t>
            </a:r>
            <a:endParaRPr lang="fr-FR" sz="28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35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Espace réservé du contenu 14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8482" b="3156"/>
          <a:stretch/>
        </p:blipFill>
        <p:spPr>
          <a:xfrm>
            <a:off x="246941" y="1563012"/>
            <a:ext cx="3526305" cy="1978706"/>
          </a:xfrm>
          <a:prstGeom prst="rect">
            <a:avLst/>
          </a:prstGeom>
        </p:spPr>
      </p:pic>
      <p:pic>
        <p:nvPicPr>
          <p:cNvPr id="17" name="Espace réservé du contenu 16"/>
          <p:cNvPicPr>
            <a:picLocks noGrp="1" noChangeAspect="1"/>
          </p:cNvPicPr>
          <p:nvPr>
            <p:ph sz="half" idx="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9" b="2703"/>
          <a:stretch/>
        </p:blipFill>
        <p:spPr>
          <a:xfrm>
            <a:off x="246941" y="4106343"/>
            <a:ext cx="3647351" cy="2002346"/>
          </a:xfr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Book Antiqua" panose="02040602050305030304" pitchFamily="18" charset="0"/>
              </a:rPr>
              <a:t>Uniformité des </a:t>
            </a:r>
            <a:r>
              <a:rPr lang="fr-FR" dirty="0" smtClean="0">
                <a:latin typeface="Book Antiqua" panose="02040602050305030304" pitchFamily="18" charset="0"/>
              </a:rPr>
              <a:t>vues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851920" y="6603429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3" name="Groupe 52"/>
          <p:cNvGrpSpPr/>
          <p:nvPr/>
        </p:nvGrpSpPr>
        <p:grpSpPr>
          <a:xfrm>
            <a:off x="4644008" y="1052736"/>
            <a:ext cx="4197911" cy="2488982"/>
            <a:chOff x="5790377" y="1161956"/>
            <a:chExt cx="3048824" cy="2056742"/>
          </a:xfrm>
        </p:grpSpPr>
        <p:pic>
          <p:nvPicPr>
            <p:cNvPr id="18" name="Image 1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80" b="3380"/>
            <a:stretch/>
          </p:blipFill>
          <p:spPr>
            <a:xfrm>
              <a:off x="5790377" y="1562066"/>
              <a:ext cx="3048824" cy="1656632"/>
            </a:xfrm>
            <a:prstGeom prst="rect">
              <a:avLst/>
            </a:prstGeom>
          </p:spPr>
        </p:pic>
        <p:sp>
          <p:nvSpPr>
            <p:cNvPr id="23" name="ZoneTexte 22"/>
            <p:cNvSpPr txBox="1"/>
            <p:nvPr/>
          </p:nvSpPr>
          <p:spPr>
            <a:xfrm>
              <a:off x="5790377" y="1161956"/>
              <a:ext cx="214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Book Antiqua" panose="02040602050305030304" pitchFamily="18" charset="0"/>
                </a:rPr>
                <a:t>d</a:t>
              </a:r>
              <a:r>
                <a:rPr lang="fr-FR" sz="2000" dirty="0" smtClean="0">
                  <a:latin typeface="Book Antiqua" panose="02040602050305030304" pitchFamily="18" charset="0"/>
                </a:rPr>
                <a:t>estinations :</a:t>
              </a:r>
              <a:endParaRPr lang="fr-FR" sz="2000" dirty="0">
                <a:latin typeface="Book Antiqua" panose="02040602050305030304" pitchFamily="18" charset="0"/>
              </a:endParaRPr>
            </a:p>
          </p:txBody>
        </p:sp>
      </p:grpSp>
      <p:sp>
        <p:nvSpPr>
          <p:cNvPr id="25" name="ZoneTexte 24"/>
          <p:cNvSpPr txBox="1"/>
          <p:nvPr/>
        </p:nvSpPr>
        <p:spPr>
          <a:xfrm>
            <a:off x="246942" y="1162902"/>
            <a:ext cx="2141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p</a:t>
            </a:r>
            <a:r>
              <a:rPr lang="fr-FR" sz="2000" dirty="0" smtClean="0">
                <a:latin typeface="Book Antiqua" panose="02040602050305030304" pitchFamily="18" charset="0"/>
              </a:rPr>
              <a:t>romotions :</a:t>
            </a:r>
            <a:endParaRPr lang="fr-FR" sz="2000" dirty="0">
              <a:latin typeface="Book Antiqua" panose="02040602050305030304" pitchFamily="18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46942" y="3702306"/>
            <a:ext cx="2141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t</a:t>
            </a:r>
            <a:r>
              <a:rPr lang="fr-FR" sz="2000" dirty="0" smtClean="0">
                <a:latin typeface="Book Antiqua" panose="02040602050305030304" pitchFamily="18" charset="0"/>
              </a:rPr>
              <a:t>hèmes :</a:t>
            </a:r>
            <a:endParaRPr lang="fr-FR" sz="2000" dirty="0">
              <a:latin typeface="Book Antiqua" panose="02040602050305030304" pitchFamily="18" charset="0"/>
            </a:endParaRPr>
          </a:p>
        </p:txBody>
      </p:sp>
      <p:grpSp>
        <p:nvGrpSpPr>
          <p:cNvPr id="52" name="Groupe 51"/>
          <p:cNvGrpSpPr/>
          <p:nvPr/>
        </p:nvGrpSpPr>
        <p:grpSpPr>
          <a:xfrm>
            <a:off x="4644009" y="3618809"/>
            <a:ext cx="4195192" cy="2485954"/>
            <a:chOff x="5790377" y="4048021"/>
            <a:chExt cx="3048823" cy="2056741"/>
          </a:xfrm>
        </p:grpSpPr>
        <p:pic>
          <p:nvPicPr>
            <p:cNvPr id="27" name="Image 2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80" b="3380"/>
            <a:stretch/>
          </p:blipFill>
          <p:spPr>
            <a:xfrm>
              <a:off x="5790377" y="4448131"/>
              <a:ext cx="3048823" cy="1656631"/>
            </a:xfrm>
            <a:prstGeom prst="rect">
              <a:avLst/>
            </a:prstGeom>
          </p:spPr>
        </p:pic>
        <p:sp>
          <p:nvSpPr>
            <p:cNvPr id="28" name="ZoneTexte 27"/>
            <p:cNvSpPr txBox="1"/>
            <p:nvPr/>
          </p:nvSpPr>
          <p:spPr>
            <a:xfrm>
              <a:off x="5790377" y="4048021"/>
              <a:ext cx="214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Book Antiqua" panose="02040602050305030304" pitchFamily="18" charset="0"/>
                </a:rPr>
                <a:t>p</a:t>
              </a:r>
              <a:r>
                <a:rPr lang="fr-FR" sz="2000" dirty="0" smtClean="0">
                  <a:latin typeface="Book Antiqua" panose="02040602050305030304" pitchFamily="18" charset="0"/>
                </a:rPr>
                <a:t>ar pays :</a:t>
              </a:r>
              <a:endParaRPr lang="fr-FR" sz="2000" dirty="0">
                <a:latin typeface="Book Antiqua" panose="02040602050305030304" pitchFamily="18" charset="0"/>
              </a:endParaRPr>
            </a:p>
          </p:txBody>
        </p:sp>
      </p:grpSp>
      <p:sp>
        <p:nvSpPr>
          <p:cNvPr id="44" name="ZoneTexte 43"/>
          <p:cNvSpPr txBox="1"/>
          <p:nvPr/>
        </p:nvSpPr>
        <p:spPr>
          <a:xfrm>
            <a:off x="4644008" y="6469617"/>
            <a:ext cx="4123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Book Antiqua" panose="02040602050305030304" pitchFamily="18" charset="0"/>
              </a:rPr>
              <a:t>Interface utilisateur </a:t>
            </a:r>
            <a:endParaRPr lang="fr-FR" sz="28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5520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6"/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Book Antiqua" panose="02040602050305030304" pitchFamily="18" charset="0"/>
              </a:rPr>
              <a:t>HtmlHelper</a:t>
            </a:r>
            <a:endParaRPr lang="fr-FR" dirty="0" smtClean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b="1" dirty="0" smtClean="0">
                <a:latin typeface="Book Antiqua" panose="02040602050305030304" pitchFamily="18" charset="0"/>
              </a:rPr>
              <a:t>Clonage() : jQuery</a:t>
            </a:r>
          </a:p>
          <a:p>
            <a:pPr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b="1" dirty="0" smtClean="0">
                <a:latin typeface="Book Antiqua" panose="02040602050305030304" pitchFamily="18" charset="0"/>
              </a:rPr>
              <a:t>Vue partielle</a:t>
            </a:r>
            <a:endParaRPr lang="fr-FR" b="1" dirty="0">
              <a:latin typeface="Book Antiqua" panose="02040602050305030304" pitchFamily="18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Book Antiqua" panose="02040602050305030304" pitchFamily="18" charset="0"/>
              </a:rPr>
              <a:t>Vue partielle &amp; jQuery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85192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ZoneTexte 43"/>
          <p:cNvSpPr txBox="1"/>
          <p:nvPr/>
        </p:nvSpPr>
        <p:spPr>
          <a:xfrm>
            <a:off x="4644008" y="6469617"/>
            <a:ext cx="4123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Book Antiqua" panose="02040602050305030304" pitchFamily="18" charset="0"/>
              </a:rPr>
              <a:t>Interface utilisateur </a:t>
            </a:r>
            <a:endParaRPr lang="fr-FR" sz="28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grpSp>
        <p:nvGrpSpPr>
          <p:cNvPr id="9" name="Groupe 8"/>
          <p:cNvGrpSpPr/>
          <p:nvPr/>
        </p:nvGrpSpPr>
        <p:grpSpPr>
          <a:xfrm>
            <a:off x="5868144" y="1824789"/>
            <a:ext cx="2412025" cy="3208422"/>
            <a:chOff x="5868144" y="1981673"/>
            <a:chExt cx="2412025" cy="3208422"/>
          </a:xfrm>
        </p:grpSpPr>
        <p:pic>
          <p:nvPicPr>
            <p:cNvPr id="30" name="Image 29"/>
            <p:cNvPicPr>
              <a:picLocks noChangeAspect="1"/>
            </p:cNvPicPr>
            <p:nvPr/>
          </p:nvPicPr>
          <p:blipFill rotWithShape="1">
            <a:blip r:embed="rId3"/>
            <a:srcRect l="31254" t="15805" r="54369" b="65996"/>
            <a:stretch/>
          </p:blipFill>
          <p:spPr>
            <a:xfrm>
              <a:off x="5868144" y="1981673"/>
              <a:ext cx="2412025" cy="266429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9" name="ZoneTexte 28"/>
            <p:cNvSpPr txBox="1"/>
            <p:nvPr/>
          </p:nvSpPr>
          <p:spPr>
            <a:xfrm>
              <a:off x="6074918" y="4789985"/>
              <a:ext cx="19984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 smtClean="0">
                  <a:latin typeface="Book Antiqua" panose="02040602050305030304" pitchFamily="18" charset="0"/>
                </a:rPr>
                <a:t>cliquable</a:t>
              </a:r>
              <a:endParaRPr lang="fr-FR" sz="2000" dirty="0">
                <a:latin typeface="Book Antiqua" panose="0204060205030503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39378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Book Antiqua" panose="02040602050305030304" pitchFamily="18" charset="0"/>
              </a:rPr>
              <a:t>Commentaires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85192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ZoneTexte 43"/>
          <p:cNvSpPr txBox="1"/>
          <p:nvPr/>
        </p:nvSpPr>
        <p:spPr>
          <a:xfrm>
            <a:off x="4644008" y="6469617"/>
            <a:ext cx="4123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Book Antiqua" panose="02040602050305030304" pitchFamily="18" charset="0"/>
              </a:rPr>
              <a:t>Interface utilisateur </a:t>
            </a:r>
            <a:endParaRPr lang="fr-FR" sz="28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l="30200" t="14721" r="24350"/>
          <a:stretch/>
        </p:blipFill>
        <p:spPr>
          <a:xfrm>
            <a:off x="4658982" y="1066800"/>
            <a:ext cx="4182165" cy="5098504"/>
          </a:xfrm>
          <a:prstGeom prst="rect">
            <a:avLst/>
          </a:prstGeom>
        </p:spPr>
      </p:pic>
      <p:sp>
        <p:nvSpPr>
          <p:cNvPr id="12" name="Espace réservé du contenu 6"/>
          <p:cNvSpPr>
            <a:spLocks noGrp="1"/>
          </p:cNvSpPr>
          <p:nvPr>
            <p:ph sz="half" idx="1"/>
          </p:nvPr>
        </p:nvSpPr>
        <p:spPr>
          <a:xfrm>
            <a:off x="228600" y="1066800"/>
            <a:ext cx="4267200" cy="5059363"/>
          </a:xfrm>
        </p:spPr>
        <p:txBody>
          <a:bodyPr anchor="ctr"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b="1" dirty="0" smtClean="0">
                <a:latin typeface="Book Antiqua" panose="02040602050305030304" pitchFamily="18" charset="0"/>
              </a:rPr>
              <a:t>Retour client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smtClean="0">
                <a:latin typeface="Book Antiqua" panose="02040602050305030304" pitchFamily="18" charset="0"/>
              </a:rPr>
              <a:t>Difficultés :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dirty="0">
                <a:latin typeface="Book Antiqua" panose="02040602050305030304" pitchFamily="18" charset="0"/>
              </a:rPr>
              <a:t>f</a:t>
            </a:r>
            <a:r>
              <a:rPr lang="fr-FR" dirty="0" smtClean="0">
                <a:latin typeface="Book Antiqua" panose="02040602050305030304" pitchFamily="18" charset="0"/>
              </a:rPr>
              <a:t>il de discussion 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dirty="0" smtClean="0">
                <a:latin typeface="Book Antiqua" panose="02040602050305030304" pitchFamily="18" charset="0"/>
              </a:rPr>
              <a:t>indentation</a:t>
            </a:r>
            <a:endParaRPr lang="fr-FR" dirty="0">
              <a:latin typeface="Book Antiqua" panose="02040602050305030304" pitchFamily="18" charset="0"/>
            </a:endParaRPr>
          </a:p>
          <a:p>
            <a:pPr marL="51435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smtClean="0">
                <a:latin typeface="Book Antiqua" panose="02040602050305030304" pitchFamily="18" charset="0"/>
              </a:rPr>
              <a:t>Solutions :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Book Antiqua" panose="02040602050305030304" pitchFamily="18" charset="0"/>
              </a:rPr>
              <a:t>HtmlHelpers</a:t>
            </a:r>
            <a:endParaRPr lang="fr-FR" dirty="0" smtClean="0">
              <a:latin typeface="Book Antiqua" panose="02040602050305030304" pitchFamily="18" charset="0"/>
            </a:endParaRP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dirty="0">
                <a:latin typeface="Book Antiqua" panose="02040602050305030304" pitchFamily="18" charset="0"/>
              </a:rPr>
              <a:t>m</a:t>
            </a:r>
            <a:r>
              <a:rPr lang="fr-FR" dirty="0" smtClean="0">
                <a:latin typeface="Book Antiqua" panose="02040602050305030304" pitchFamily="18" charset="0"/>
              </a:rPr>
              <a:t>éthode récursive d’affichage</a:t>
            </a:r>
          </a:p>
        </p:txBody>
      </p:sp>
    </p:spTree>
    <p:extLst>
      <p:ext uri="{BB962C8B-B14F-4D97-AF65-F5344CB8AC3E}">
        <p14:creationId xmlns:p14="http://schemas.microsoft.com/office/powerpoint/2010/main" val="33323014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Book Antiqua" panose="02040602050305030304" pitchFamily="18" charset="0"/>
              </a:rPr>
              <a:t>Difficultés &amp; Conclusion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85192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ZoneTexte 43"/>
          <p:cNvSpPr txBox="1"/>
          <p:nvPr/>
        </p:nvSpPr>
        <p:spPr>
          <a:xfrm>
            <a:off x="4644008" y="6469617"/>
            <a:ext cx="4123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Book Antiqua" panose="02040602050305030304" pitchFamily="18" charset="0"/>
              </a:rPr>
              <a:t>Interface utilisateur </a:t>
            </a:r>
            <a:endParaRPr lang="fr-FR" sz="28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12" name="Espace réservé du contenu 6"/>
          <p:cNvSpPr>
            <a:spLocks noGrp="1"/>
          </p:cNvSpPr>
          <p:nvPr>
            <p:ph sz="half" idx="1"/>
          </p:nvPr>
        </p:nvSpPr>
        <p:spPr>
          <a:xfrm>
            <a:off x="179512" y="1066800"/>
            <a:ext cx="8812964" cy="5098503"/>
          </a:xfrm>
        </p:spPr>
        <p:txBody>
          <a:bodyPr anchor="ctr"/>
          <a:lstStyle/>
          <a:p>
            <a:pPr>
              <a:buFont typeface="Wingdings" panose="05000000000000000000" pitchFamily="2" charset="2"/>
              <a:buChar char="Ø"/>
            </a:pPr>
            <a:r>
              <a:rPr lang="fr-FR" dirty="0" smtClean="0">
                <a:latin typeface="Book Antiqua" panose="02040602050305030304" pitchFamily="18" charset="0"/>
              </a:rPr>
              <a:t>Difficultés :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dirty="0" smtClean="0">
                <a:latin typeface="Book Antiqua" panose="02040602050305030304" pitchFamily="18" charset="0"/>
              </a:rPr>
              <a:t>Abstraction et généralisation des vues partielles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dirty="0" smtClean="0">
                <a:latin typeface="Book Antiqua" panose="02040602050305030304" pitchFamily="18" charset="0"/>
              </a:rPr>
              <a:t>Ordre d’appel aux fonctions jQuery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dirty="0" smtClean="0">
                <a:latin typeface="Book Antiqua" panose="02040602050305030304" pitchFamily="18" charset="0"/>
              </a:rPr>
              <a:t>Incrément dans la méthode récursive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FR" dirty="0">
              <a:latin typeface="Book Antiqua" panose="02040602050305030304" pitchFamily="18" charset="0"/>
            </a:endParaRPr>
          </a:p>
          <a:p>
            <a:pPr marL="514350" indent="-457200">
              <a:buFont typeface="Wingdings" panose="05000000000000000000" pitchFamily="2" charset="2"/>
              <a:buChar char="Ø"/>
            </a:pPr>
            <a:r>
              <a:rPr lang="fr-FR" dirty="0" smtClean="0">
                <a:latin typeface="Book Antiqua" panose="02040602050305030304" pitchFamily="18" charset="0"/>
              </a:rPr>
              <a:t>Conclusion techniques :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dirty="0" smtClean="0">
                <a:latin typeface="Book Antiqua" panose="02040602050305030304" pitchFamily="18" charset="0"/>
              </a:rPr>
              <a:t>Différentes approches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dirty="0" smtClean="0">
                <a:latin typeface="Book Antiqua" panose="02040602050305030304" pitchFamily="18" charset="0"/>
              </a:rPr>
              <a:t>JavaScript &amp; Framework jQuery </a:t>
            </a:r>
            <a:endParaRPr lang="fr-FR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2875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Book Antiqua" panose="02040602050305030304" pitchFamily="18" charset="0"/>
              </a:rPr>
              <a:t>Bilan personnel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85192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ZoneTexte 43"/>
          <p:cNvSpPr txBox="1"/>
          <p:nvPr/>
        </p:nvSpPr>
        <p:spPr>
          <a:xfrm>
            <a:off x="4644008" y="6469617"/>
            <a:ext cx="4123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Book Antiqua" panose="02040602050305030304" pitchFamily="18" charset="0"/>
              </a:rPr>
              <a:t>Interface utilisateur </a:t>
            </a:r>
            <a:endParaRPr lang="fr-FR" sz="28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12" name="Espace réservé du contenu 6"/>
          <p:cNvSpPr>
            <a:spLocks noGrp="1"/>
          </p:cNvSpPr>
          <p:nvPr>
            <p:ph sz="half" idx="1"/>
          </p:nvPr>
        </p:nvSpPr>
        <p:spPr>
          <a:xfrm>
            <a:off x="179512" y="1066800"/>
            <a:ext cx="8812964" cy="5170511"/>
          </a:xfrm>
        </p:spPr>
        <p:txBody>
          <a:bodyPr anchor="ctr"/>
          <a:lstStyle/>
          <a:p>
            <a:pPr>
              <a:buFont typeface="Wingdings" panose="05000000000000000000" pitchFamily="2" charset="2"/>
              <a:buChar char="Ø"/>
            </a:pPr>
            <a:r>
              <a:rPr lang="fr-FR" dirty="0" smtClean="0">
                <a:latin typeface="Book Antiqua" panose="02040602050305030304" pitchFamily="18" charset="0"/>
              </a:rPr>
              <a:t>Projet technique :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dirty="0" smtClean="0">
                <a:latin typeface="Book Antiqua" panose="02040602050305030304" pitchFamily="18" charset="0"/>
              </a:rPr>
              <a:t>Création librairie de fonctions JavaScript &amp; jQuery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dirty="0" smtClean="0">
                <a:latin typeface="Book Antiqua" panose="02040602050305030304" pitchFamily="18" charset="0"/>
              </a:rPr>
              <a:t>Versatilité des requêtes LINQ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dirty="0" smtClean="0">
                <a:latin typeface="Book Antiqua" panose="02040602050305030304" pitchFamily="18" charset="0"/>
              </a:rPr>
              <a:t>Généricité des vues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FR" dirty="0">
              <a:latin typeface="Book Antiqua" panose="02040602050305030304" pitchFamily="18" charset="0"/>
            </a:endParaRPr>
          </a:p>
          <a:p>
            <a:pPr marL="514350" indent="-457200">
              <a:buFont typeface="Wingdings" panose="05000000000000000000" pitchFamily="2" charset="2"/>
              <a:buChar char="Ø"/>
            </a:pPr>
            <a:r>
              <a:rPr lang="fr-FR" dirty="0" smtClean="0">
                <a:latin typeface="Book Antiqua" panose="02040602050305030304" pitchFamily="18" charset="0"/>
              </a:rPr>
              <a:t>Projection professionnelle :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dirty="0" smtClean="0">
                <a:latin typeface="Book Antiqua" panose="02040602050305030304" pitchFamily="18" charset="0"/>
              </a:rPr>
              <a:t>Simplification des relations </a:t>
            </a:r>
            <a:r>
              <a:rPr lang="fr-FR" dirty="0" err="1" smtClean="0">
                <a:latin typeface="Book Antiqua" panose="02040602050305030304" pitchFamily="18" charset="0"/>
              </a:rPr>
              <a:t>DataLayer</a:t>
            </a:r>
            <a:r>
              <a:rPr lang="fr-FR" dirty="0" smtClean="0">
                <a:latin typeface="Book Antiqua" panose="02040602050305030304" pitchFamily="18" charset="0"/>
              </a:rPr>
              <a:t>/Business Layer par l’</a:t>
            </a:r>
            <a:r>
              <a:rPr lang="fr-FR" dirty="0" err="1" smtClean="0">
                <a:latin typeface="Book Antiqua" panose="02040602050305030304" pitchFamily="18" charset="0"/>
              </a:rPr>
              <a:t>EntityFramework</a:t>
            </a:r>
            <a:endParaRPr lang="fr-FR" dirty="0" smtClean="0">
              <a:latin typeface="Book Antiqua" panose="02040602050305030304" pitchFamily="18" charset="0"/>
            </a:endParaRP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dirty="0" smtClean="0">
                <a:latin typeface="Book Antiqua" panose="02040602050305030304" pitchFamily="18" charset="0"/>
              </a:rPr>
              <a:t>Réactivité et adaptabilité du produit aux choix du client grâce à </a:t>
            </a:r>
            <a:r>
              <a:rPr lang="fr-FR" dirty="0" err="1" smtClean="0">
                <a:latin typeface="Book Antiqua" panose="02040602050305030304" pitchFamily="18" charset="0"/>
              </a:rPr>
              <a:t>Scrum</a:t>
            </a:r>
            <a:endParaRPr lang="fr-FR" dirty="0">
              <a:latin typeface="Book Antiqua" panose="02040602050305030304" pitchFamily="18" charset="0"/>
            </a:endParaRPr>
          </a:p>
          <a:p>
            <a:pPr marL="457200" lvl="1" indent="0">
              <a:buNone/>
            </a:pPr>
            <a:endParaRPr lang="fr-FR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3900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sz="2400" dirty="0" smtClean="0">
              <a:latin typeface="Book Antiqua" panose="02040602050305030304" pitchFamily="18" charset="0"/>
            </a:endParaRPr>
          </a:p>
          <a:p>
            <a:endParaRPr lang="fr-FR" sz="2400" dirty="0">
              <a:latin typeface="Book Antiqua" panose="02040602050305030304" pitchFamily="18" charset="0"/>
            </a:endParaRPr>
          </a:p>
          <a:p>
            <a:endParaRPr lang="fr-FR" sz="2400" dirty="0" smtClean="0">
              <a:latin typeface="Book Antiqua" panose="02040602050305030304" pitchFamily="18" charset="0"/>
            </a:endParaRPr>
          </a:p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fr-FR" sz="2800" dirty="0" smtClean="0">
                <a:latin typeface="Book Antiqua" panose="02040602050305030304" pitchFamily="18" charset="0"/>
              </a:rPr>
              <a:t>Application utile et fonctionnelle en 6 jours de projet (24 jours-homme):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sz="2400" dirty="0" smtClean="0">
                <a:latin typeface="Book Antiqua" panose="02040602050305030304" pitchFamily="18" charset="0"/>
              </a:rPr>
              <a:t>Fonctionnalités côté administrateur (agence de voyages)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sz="2400" dirty="0" smtClean="0">
                <a:latin typeface="Book Antiqua" panose="02040602050305030304" pitchFamily="18" charset="0"/>
              </a:rPr>
              <a:t>Fonctionnalités côté client (grand public)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Book Antiqua" panose="02040602050305030304" pitchFamily="18" charset="0"/>
              </a:rPr>
              <a:t>Conclusions du projet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>
                <a:latin typeface="Book Antiqua" panose="02040602050305030304" pitchFamily="18" charset="0"/>
              </a:rPr>
              <a:pPr>
                <a:defRPr/>
              </a:pPr>
              <a:t>35</a:t>
            </a:fld>
            <a:endParaRPr lang="en-US">
              <a:latin typeface="Book Antiqua" panose="0204060205030503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79912" y="6569968"/>
            <a:ext cx="720080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17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fr-FR" sz="2800" dirty="0" smtClean="0">
                <a:latin typeface="Book Antiqua" panose="02040602050305030304" pitchFamily="18" charset="0"/>
              </a:rPr>
              <a:t>Méthodes de travail:</a:t>
            </a:r>
            <a:endParaRPr lang="fr-FR" sz="2800" dirty="0">
              <a:latin typeface="Book Antiqua" panose="02040602050305030304" pitchFamily="18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fr-FR" sz="2400" dirty="0">
                <a:latin typeface="Book Antiqua" panose="02040602050305030304" pitchFamily="18" charset="0"/>
              </a:rPr>
              <a:t>Agile: </a:t>
            </a:r>
            <a:r>
              <a:rPr lang="fr-FR" sz="2400" dirty="0" smtClean="0">
                <a:latin typeface="Book Antiqua" panose="02040602050305030304" pitchFamily="18" charset="0"/>
              </a:rPr>
              <a:t>Objectif: produit </a:t>
            </a:r>
            <a:r>
              <a:rPr lang="fr-FR" sz="2400" dirty="0">
                <a:latin typeface="Book Antiqua" panose="02040602050305030304" pitchFamily="18" charset="0"/>
              </a:rPr>
              <a:t>fini </a:t>
            </a:r>
          </a:p>
          <a:p>
            <a:pPr lvl="1">
              <a:buSzPct val="100000"/>
              <a:buFont typeface="Calibri" panose="020F0502020204030204" pitchFamily="34" charset="0"/>
              <a:buChar char="+"/>
            </a:pPr>
            <a:r>
              <a:rPr lang="fr-FR" sz="2000" dirty="0">
                <a:latin typeface="Book Antiqua" panose="02040602050305030304" pitchFamily="18" charset="0"/>
              </a:rPr>
              <a:t>L’amélioration et l’enrichissement des différents modules menés à chaque </a:t>
            </a:r>
            <a:r>
              <a:rPr lang="fr-FR" sz="2000" dirty="0" smtClean="0">
                <a:latin typeface="Book Antiqua" panose="02040602050305030304" pitchFamily="18" charset="0"/>
              </a:rPr>
              <a:t>itération</a:t>
            </a:r>
          </a:p>
          <a:p>
            <a:pPr lvl="1">
              <a:buSzPct val="100000"/>
              <a:buFont typeface="Calibri" panose="020F0502020204030204" pitchFamily="34" charset="0"/>
              <a:buChar char="+"/>
            </a:pPr>
            <a:r>
              <a:rPr lang="fr-FR" sz="2000" dirty="0" smtClean="0">
                <a:latin typeface="Book Antiqua" panose="02040602050305030304" pitchFamily="18" charset="0"/>
              </a:rPr>
              <a:t>Programmation en binôme</a:t>
            </a:r>
          </a:p>
          <a:p>
            <a:pPr lvl="1">
              <a:buSzPct val="100000"/>
              <a:buFont typeface="Calibri" panose="020F0502020204030204" pitchFamily="34" charset="0"/>
              <a:buChar char="-"/>
            </a:pPr>
            <a:r>
              <a:rPr lang="fr-FR" sz="2000" dirty="0" smtClean="0">
                <a:latin typeface="Book Antiqua" panose="02040602050305030304" pitchFamily="18" charset="0"/>
              </a:rPr>
              <a:t>Division en sprints bien définis difficile car délai court</a:t>
            </a:r>
            <a:endParaRPr lang="fr-FR" sz="2000" dirty="0">
              <a:latin typeface="Book Antiqua" panose="02040602050305030304" pitchFamily="18" charset="0"/>
            </a:endParaRPr>
          </a:p>
          <a:p>
            <a:pPr lvl="1">
              <a:buSzPct val="100000"/>
            </a:pPr>
            <a:endParaRPr lang="fr-FR" sz="2000" dirty="0" smtClean="0">
              <a:latin typeface="Book Antiqua" panose="02040602050305030304" pitchFamily="18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fr-FR" sz="2400" dirty="0" smtClean="0">
                <a:latin typeface="Book Antiqua" panose="02040602050305030304" pitchFamily="18" charset="0"/>
              </a:rPr>
              <a:t>Documentation</a:t>
            </a:r>
            <a:endParaRPr lang="fr-FR" sz="2400" dirty="0">
              <a:latin typeface="Book Antiqua" panose="02040602050305030304" pitchFamily="18" charset="0"/>
            </a:endParaRPr>
          </a:p>
          <a:p>
            <a:pPr lvl="1">
              <a:buSzPct val="100000"/>
              <a:buFont typeface="Calibri" panose="020F0502020204030204" pitchFamily="34" charset="0"/>
              <a:buChar char="+"/>
            </a:pPr>
            <a:r>
              <a:rPr lang="fr-FR" sz="2000" dirty="0" smtClean="0">
                <a:latin typeface="Book Antiqua" panose="02040602050305030304" pitchFamily="18" charset="0"/>
              </a:rPr>
              <a:t>Insertion de commentaires dans le code</a:t>
            </a:r>
            <a:endParaRPr lang="fr-FR" sz="2000" dirty="0">
              <a:latin typeface="Book Antiqua" panose="02040602050305030304" pitchFamily="18" charset="0"/>
            </a:endParaRPr>
          </a:p>
          <a:p>
            <a:pPr lvl="1">
              <a:buSzPct val="100000"/>
              <a:buFont typeface="Calibri" panose="020F0502020204030204" pitchFamily="34" charset="0"/>
              <a:buChar char="+"/>
            </a:pPr>
            <a:r>
              <a:rPr lang="fr-FR" sz="2000" dirty="0" smtClean="0">
                <a:latin typeface="Book Antiqua" panose="02040602050305030304" pitchFamily="18" charset="0"/>
              </a:rPr>
              <a:t>Génération de documentation facilitée</a:t>
            </a:r>
            <a:endParaRPr lang="fr-FR" sz="2000" dirty="0">
              <a:latin typeface="Book Antiqua" panose="02040602050305030304" pitchFamily="18" charset="0"/>
            </a:endParaRPr>
          </a:p>
          <a:p>
            <a:pPr lvl="1">
              <a:buSzPct val="100000"/>
              <a:buFont typeface="Calibri" panose="020F0502020204030204" pitchFamily="34" charset="0"/>
              <a:buChar char="-"/>
            </a:pPr>
            <a:r>
              <a:rPr lang="fr-FR" sz="2000" dirty="0" smtClean="0">
                <a:latin typeface="Book Antiqua" panose="02040602050305030304" pitchFamily="18" charset="0"/>
              </a:rPr>
              <a:t>Commentaires après codage et non pendant</a:t>
            </a:r>
            <a:endParaRPr lang="fr-FR" sz="2000" dirty="0">
              <a:latin typeface="Book Antiqua" panose="02040602050305030304" pitchFamily="18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Book Antiqua" panose="02040602050305030304" pitchFamily="18" charset="0"/>
              </a:rPr>
              <a:t>Conclusions du projet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>
                <a:latin typeface="Book Antiqua" panose="02040602050305030304" pitchFamily="18" charset="0"/>
              </a:rPr>
              <a:pPr>
                <a:defRPr/>
              </a:pPr>
              <a:t>36</a:t>
            </a:fld>
            <a:endParaRPr lang="en-US">
              <a:latin typeface="Book Antiqua" panose="0204060205030503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79912" y="6569968"/>
            <a:ext cx="720080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1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fr-FR" sz="2800" dirty="0" smtClean="0">
                <a:latin typeface="Book Antiqua" panose="02040602050305030304" pitchFamily="18" charset="0"/>
              </a:rPr>
              <a:t>Tests</a:t>
            </a:r>
            <a:endParaRPr lang="fr-FR" sz="2800" dirty="0">
              <a:latin typeface="Book Antiqua" panose="02040602050305030304" pitchFamily="18" charset="0"/>
            </a:endParaRPr>
          </a:p>
          <a:p>
            <a:pPr lvl="1">
              <a:buSzPct val="100000"/>
              <a:buFont typeface="Calibri" panose="020F0502020204030204" pitchFamily="34" charset="0"/>
              <a:buChar char="+"/>
            </a:pPr>
            <a:r>
              <a:rPr lang="fr-FR" sz="2000" dirty="0" smtClean="0">
                <a:latin typeface="Book Antiqua" panose="02040602050305030304" pitchFamily="18" charset="0"/>
              </a:rPr>
              <a:t>Tests fonctionnels pour chaque module</a:t>
            </a:r>
            <a:endParaRPr lang="fr-FR" sz="2000" dirty="0">
              <a:latin typeface="Book Antiqua" panose="02040602050305030304" pitchFamily="18" charset="0"/>
            </a:endParaRPr>
          </a:p>
          <a:p>
            <a:pPr lvl="1">
              <a:buSzPct val="100000"/>
              <a:buFont typeface="Calibri" panose="020F0502020204030204" pitchFamily="34" charset="0"/>
              <a:buChar char="-"/>
            </a:pPr>
            <a:r>
              <a:rPr lang="fr-FR" sz="2000" dirty="0" smtClean="0">
                <a:latin typeface="Book Antiqua" panose="02040602050305030304" pitchFamily="18" charset="0"/>
              </a:rPr>
              <a:t>Tests unitaires non mis en place</a:t>
            </a:r>
          </a:p>
          <a:p>
            <a:pPr marL="0" indent="0">
              <a:buSzPct val="100000"/>
              <a:buNone/>
            </a:pPr>
            <a:endParaRPr lang="fr-FR" sz="2400" dirty="0" smtClean="0">
              <a:latin typeface="Book Antiqua" panose="02040602050305030304" pitchFamily="18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fr-FR" sz="2800" dirty="0" smtClean="0">
                <a:latin typeface="Book Antiqua" panose="02040602050305030304" pitchFamily="18" charset="0"/>
              </a:rPr>
              <a:t>Évolutions envisageables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Book Antiqua" panose="02040602050305030304" pitchFamily="18" charset="0"/>
              </a:rPr>
              <a:t>Conclusions du projet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>
                <a:latin typeface="Book Antiqua" panose="02040602050305030304" pitchFamily="18" charset="0"/>
              </a:rPr>
              <a:pPr>
                <a:defRPr/>
              </a:pPr>
              <a:t>37</a:t>
            </a:fld>
            <a:endParaRPr lang="en-US">
              <a:latin typeface="Book Antiqua" panose="0204060205030503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79912" y="6569968"/>
            <a:ext cx="720080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92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ctrTitle"/>
          </p:nvPr>
        </p:nvSpPr>
        <p:spPr>
          <a:xfrm>
            <a:off x="613792" y="1916832"/>
            <a:ext cx="7772400" cy="838200"/>
          </a:xfrm>
        </p:spPr>
        <p:txBody>
          <a:bodyPr/>
          <a:lstStyle/>
          <a:p>
            <a:r>
              <a:rPr lang="fr-FR" dirty="0" smtClean="0">
                <a:latin typeface="Book Antiqua" panose="02040602050305030304" pitchFamily="18" charset="0"/>
              </a:rPr>
              <a:t>Slides complémentaires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79912" y="6569968"/>
            <a:ext cx="720080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fr-FR" dirty="0">
                <a:latin typeface="Book Antiqua" panose="02040602050305030304" pitchFamily="18" charset="0"/>
              </a:rPr>
              <a:t>Service </a:t>
            </a:r>
            <a:r>
              <a:rPr lang="fr-FR" sz="2800" dirty="0">
                <a:latin typeface="Book Antiqua" panose="02040602050305030304" pitchFamily="18" charset="0"/>
              </a:rPr>
              <a:t>E-mailing</a:t>
            </a:r>
            <a:endParaRPr lang="fr-FR" dirty="0">
              <a:latin typeface="Book Antiqua" panose="02040602050305030304" pitchFamily="18" charset="0"/>
            </a:endParaRP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Book Antiqua" panose="02040602050305030304" pitchFamily="18" charset="0"/>
              </a:rPr>
              <a:t>Zone Administrateur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2420888"/>
            <a:ext cx="5400600" cy="300179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5220072" y="2132856"/>
            <a:ext cx="19864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 smtClean="0">
                <a:solidFill>
                  <a:schemeClr val="accent2">
                    <a:lumMod val="75000"/>
                  </a:schemeClr>
                </a:solidFill>
              </a:rPr>
              <a:t>Requête à la base de données  </a:t>
            </a:r>
            <a:endParaRPr lang="fr-FR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" name="Connecteur droit avec flèche 10"/>
          <p:cNvCxnSpPr>
            <a:stCxn id="7" idx="1"/>
          </p:cNvCxnSpPr>
          <p:nvPr/>
        </p:nvCxnSpPr>
        <p:spPr>
          <a:xfrm flipH="1">
            <a:off x="4355976" y="2255967"/>
            <a:ext cx="864096" cy="23692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H="1">
            <a:off x="5781244" y="2996952"/>
            <a:ext cx="432048" cy="2090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6260580" y="2873841"/>
            <a:ext cx="18918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 smtClean="0">
                <a:solidFill>
                  <a:schemeClr val="accent2">
                    <a:lumMod val="75000"/>
                  </a:schemeClr>
                </a:solidFill>
              </a:rPr>
              <a:t>Chaine d’utilisateurs abonnés </a:t>
            </a:r>
            <a:endParaRPr lang="fr-FR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5877061" y="3506482"/>
            <a:ext cx="2819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chemeClr val="accent2">
                    <a:lumMod val="75000"/>
                  </a:schemeClr>
                </a:solidFill>
              </a:rPr>
              <a:t>Corps de l’email personnalisé et avec un lien promotionnel</a:t>
            </a:r>
            <a:endParaRPr lang="fr-FR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2" name="Connecteur droit avec flèche 21"/>
          <p:cNvCxnSpPr>
            <a:stCxn id="19" idx="1"/>
          </p:cNvCxnSpPr>
          <p:nvPr/>
        </p:nvCxnSpPr>
        <p:spPr>
          <a:xfrm flipH="1">
            <a:off x="5401544" y="3706537"/>
            <a:ext cx="475517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ccolade fermante 23"/>
          <p:cNvSpPr/>
          <p:nvPr/>
        </p:nvSpPr>
        <p:spPr>
          <a:xfrm>
            <a:off x="5004048" y="4040871"/>
            <a:ext cx="397496" cy="1294503"/>
          </a:xfrm>
          <a:prstGeom prst="rightBrac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/>
          <p:cNvSpPr txBox="1"/>
          <p:nvPr/>
        </p:nvSpPr>
        <p:spPr>
          <a:xfrm>
            <a:off x="5381473" y="4547144"/>
            <a:ext cx="33249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 smtClean="0">
                <a:solidFill>
                  <a:schemeClr val="accent2">
                    <a:lumMod val="75000"/>
                  </a:schemeClr>
                </a:solidFill>
              </a:rPr>
              <a:t>Classe et méthodes du namespace</a:t>
            </a:r>
            <a:r>
              <a:rPr lang="fr-FR" sz="10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1000" dirty="0" smtClean="0">
                <a:solidFill>
                  <a:schemeClr val="accent2">
                    <a:lumMod val="75000"/>
                  </a:schemeClr>
                </a:solidFill>
              </a:rPr>
              <a:t>«System.Net.Mail»</a:t>
            </a:r>
            <a:endParaRPr lang="fr-FR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5192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385192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077200" y="6492875"/>
            <a:ext cx="10668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39</a:t>
            </a:r>
            <a:endParaRPr lang="en-US" dirty="0"/>
          </a:p>
        </p:txBody>
      </p:sp>
      <p:sp>
        <p:nvSpPr>
          <p:cNvPr id="23" name="ZoneTexte 22"/>
          <p:cNvSpPr txBox="1"/>
          <p:nvPr/>
        </p:nvSpPr>
        <p:spPr>
          <a:xfrm>
            <a:off x="4644008" y="6469617"/>
            <a:ext cx="4123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Partie Administrateur</a:t>
            </a:r>
            <a:endParaRPr lang="fr-FR" sz="16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075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04800" y="1066800"/>
            <a:ext cx="8515672" cy="5170511"/>
          </a:xfrm>
        </p:spPr>
        <p:txBody>
          <a:bodyPr anchor="ctr"/>
          <a:lstStyle/>
          <a:p>
            <a:pPr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2800" dirty="0" smtClean="0">
                <a:latin typeface="Book Antiqua" panose="02040602050305030304" pitchFamily="18" charset="0"/>
              </a:rPr>
              <a:t>Application évolutive </a:t>
            </a:r>
          </a:p>
          <a:p>
            <a:pPr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2800" dirty="0" smtClean="0">
                <a:latin typeface="Book Antiqua" panose="02040602050305030304" pitchFamily="18" charset="0"/>
              </a:rPr>
              <a:t>Authentification</a:t>
            </a:r>
          </a:p>
          <a:p>
            <a:pPr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2800" dirty="0" smtClean="0">
                <a:latin typeface="Book Antiqua" panose="02040602050305030304" pitchFamily="18" charset="0"/>
              </a:rPr>
              <a:t>SGBD : MS SQL Server</a:t>
            </a:r>
          </a:p>
          <a:p>
            <a:pPr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2800" dirty="0" smtClean="0">
                <a:latin typeface="Book Antiqua" panose="02040602050305030304" pitchFamily="18" charset="0"/>
              </a:rPr>
              <a:t>6 jours / 24 jours-homme</a:t>
            </a:r>
          </a:p>
          <a:p>
            <a:pPr marL="0" indent="0">
              <a:buSzPct val="70000"/>
              <a:buNone/>
            </a:pPr>
            <a:endParaRPr lang="fr-FR" dirty="0" smtClean="0">
              <a:latin typeface="Book Antiqua" panose="02040602050305030304" pitchFamily="18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Book Antiqua" panose="02040602050305030304" pitchFamily="18" charset="0"/>
              </a:rPr>
              <a:t>Contraintes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5192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6" name="ZoneTexte 5"/>
          <p:cNvSpPr txBox="1"/>
          <p:nvPr/>
        </p:nvSpPr>
        <p:spPr>
          <a:xfrm>
            <a:off x="4644008" y="6469617"/>
            <a:ext cx="4123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Projet</a:t>
            </a:r>
            <a:endParaRPr lang="fr-FR" sz="28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54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fr-FR" sz="2800" dirty="0" smtClean="0">
                <a:latin typeface="Book Antiqua" panose="02040602050305030304" pitchFamily="18" charset="0"/>
              </a:rPr>
              <a:t>Comment l’intégrer uniquement à des vues choisies?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Book Antiqua" panose="02040602050305030304" pitchFamily="18" charset="0"/>
              </a:rPr>
              <a:t>Ajout d’une section dans toutes </a:t>
            </a:r>
          </a:p>
          <a:p>
            <a:pPr marL="0" indent="0">
              <a:buSzPct val="100000"/>
              <a:buNone/>
            </a:pPr>
            <a:r>
              <a:rPr lang="fr-FR" sz="2000" dirty="0" smtClean="0">
                <a:latin typeface="Book Antiqua" panose="02040602050305030304" pitchFamily="18" charset="0"/>
              </a:rPr>
              <a:t>les vues désirées qui va faire appel </a:t>
            </a:r>
          </a:p>
          <a:p>
            <a:pPr marL="0" indent="0">
              <a:buSzPct val="100000"/>
              <a:buNone/>
            </a:pPr>
            <a:r>
              <a:rPr lang="fr-FR" sz="2000" dirty="0" smtClean="0">
                <a:latin typeface="Book Antiqua" panose="02040602050305030304" pitchFamily="18" charset="0"/>
              </a:rPr>
              <a:t>au contrôleur de recherche pour afficher </a:t>
            </a:r>
          </a:p>
          <a:p>
            <a:pPr marL="0" indent="0">
              <a:buSzPct val="100000"/>
              <a:buNone/>
            </a:pPr>
            <a:r>
              <a:rPr lang="fr-FR" sz="2000" dirty="0" smtClean="0">
                <a:latin typeface="Book Antiqua" panose="02040602050305030304" pitchFamily="18" charset="0"/>
              </a:rPr>
              <a:t>le menu de recherche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endParaRPr lang="fr-FR" sz="2000" dirty="0">
              <a:latin typeface="Book Antiqua" panose="02040602050305030304" pitchFamily="18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Book Antiqua" panose="02040602050305030304" pitchFamily="18" charset="0"/>
              </a:rPr>
              <a:t>Appel à la section dans la vue </a:t>
            </a:r>
            <a:r>
              <a:rPr lang="fr-FR" sz="2000" dirty="0" err="1" smtClean="0">
                <a:latin typeface="Book Antiqua" panose="02040602050305030304" pitchFamily="18" charset="0"/>
              </a:rPr>
              <a:t>layout</a:t>
            </a:r>
            <a:r>
              <a:rPr lang="fr-FR" sz="2000" dirty="0" smtClean="0">
                <a:latin typeface="Book Antiqua" panose="02040602050305030304" pitchFamily="18" charset="0"/>
              </a:rPr>
              <a:t> (qui définit la vue partagée par toutes les vues du site)</a:t>
            </a:r>
          </a:p>
          <a:p>
            <a:pPr marL="0" indent="0">
              <a:buNone/>
            </a:pPr>
            <a:endParaRPr lang="fr-FR" sz="2000" dirty="0" smtClean="0">
              <a:latin typeface="Book Antiqua" panose="02040602050305030304" pitchFamily="18" charset="0"/>
            </a:endParaRPr>
          </a:p>
          <a:p>
            <a:pPr marL="0" indent="0">
              <a:buNone/>
            </a:pPr>
            <a:endParaRPr lang="fr-FR" sz="2000" dirty="0">
              <a:latin typeface="Book Antiqua" panose="02040602050305030304" pitchFamily="18" charset="0"/>
            </a:endParaRPr>
          </a:p>
          <a:p>
            <a:pPr marL="0" indent="0">
              <a:buNone/>
            </a:pPr>
            <a:endParaRPr lang="fr-FR" sz="2000" dirty="0">
              <a:latin typeface="Book Antiqua" panose="02040602050305030304" pitchFamily="18" charset="0"/>
            </a:endParaRPr>
          </a:p>
          <a:p>
            <a:pPr marL="0" indent="0">
              <a:buNone/>
            </a:pPr>
            <a:r>
              <a:rPr lang="fr-FR" sz="2000" dirty="0" smtClean="0">
                <a:latin typeface="Book Antiqua" panose="02040602050305030304" pitchFamily="18" charset="0"/>
              </a:rPr>
              <a:t>Les vues où la section est définie afficheront le menu de recherche, les autres ignorent cette section</a:t>
            </a:r>
            <a:endParaRPr lang="fr-FR" sz="2000" dirty="0">
              <a:latin typeface="Book Antiqua" panose="02040602050305030304" pitchFamily="18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Book Antiqua" panose="02040602050305030304" pitchFamily="18" charset="0"/>
              </a:rPr>
              <a:t>Menu de recherche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>
                <a:latin typeface="Book Antiqua" panose="02040602050305030304" pitchFamily="18" charset="0"/>
              </a:rPr>
              <a:pPr>
                <a:defRPr/>
              </a:pPr>
              <a:t>40</a:t>
            </a:fld>
            <a:endParaRPr lang="en-US">
              <a:latin typeface="Book Antiqua" panose="02040602050305030304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" t="23145" r="80933" b="69322"/>
          <a:stretch/>
        </p:blipFill>
        <p:spPr bwMode="auto">
          <a:xfrm>
            <a:off x="5652120" y="2204864"/>
            <a:ext cx="2836190" cy="774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5" t="44180" r="59524" b="46367"/>
          <a:stretch/>
        </p:blipFill>
        <p:spPr bwMode="auto">
          <a:xfrm>
            <a:off x="1494971" y="4509120"/>
            <a:ext cx="6154057" cy="972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3779912" y="6569968"/>
            <a:ext cx="720080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87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66700" y="914400"/>
            <a:ext cx="8382000" cy="5426075"/>
          </a:xfrm>
        </p:spPr>
        <p:txBody>
          <a:bodyPr/>
          <a:lstStyle/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fr-FR" sz="2800" dirty="0" smtClean="0">
                <a:latin typeface="Book Antiqua" panose="02040602050305030304" pitchFamily="18" charset="0"/>
              </a:rPr>
              <a:t>Besoins: 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sz="2400" dirty="0" smtClean="0">
                <a:latin typeface="Book Antiqua" panose="02040602050305030304" pitchFamily="18" charset="0"/>
              </a:rPr>
              <a:t>Ne permettre la manipulation des données de la base de données qu’aux personnes compétentes et autorisées</a:t>
            </a:r>
          </a:p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fr-FR" sz="2800" dirty="0" smtClean="0">
                <a:latin typeface="Book Antiqua" panose="02040602050305030304" pitchFamily="18" charset="0"/>
              </a:rPr>
              <a:t>Solution: 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sz="2400" dirty="0" smtClean="0">
                <a:latin typeface="Book Antiqua" panose="02040602050305030304" pitchFamily="18" charset="0"/>
              </a:rPr>
              <a:t>Utilisation de l’attribut [</a:t>
            </a:r>
            <a:r>
              <a:rPr lang="fr-FR" sz="2400" dirty="0" err="1" smtClean="0">
                <a:solidFill>
                  <a:schemeClr val="accent5">
                    <a:lumMod val="75000"/>
                  </a:schemeClr>
                </a:solidFill>
                <a:latin typeface="Book Antiqua" panose="02040602050305030304" pitchFamily="18" charset="0"/>
              </a:rPr>
              <a:t>Authorize</a:t>
            </a:r>
            <a:r>
              <a:rPr lang="fr-FR" sz="2400" dirty="0" smtClean="0">
                <a:latin typeface="Book Antiqua" panose="02040602050305030304" pitchFamily="18" charset="0"/>
              </a:rPr>
              <a:t>]: limite l’accès aux utilisateurs connectés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sz="2400" dirty="0" smtClean="0">
                <a:latin typeface="Book Antiqua" panose="02040602050305030304" pitchFamily="18" charset="0"/>
              </a:rPr>
              <a:t>Gestion des autorisations par rôles: maintenance plus facile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fr-FR" sz="2400" dirty="0" smtClean="0">
                <a:latin typeface="Book Antiqua" panose="02040602050305030304" pitchFamily="18" charset="0"/>
              </a:rPr>
              <a:t>Gestion de rôles d’utilisateur et persistance dans la base de données à l’aide d’interfaces intuitives:</a:t>
            </a:r>
          </a:p>
          <a:p>
            <a:pPr lvl="2">
              <a:buSzPct val="100000"/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Book Antiqua" panose="02040602050305030304" pitchFamily="18" charset="0"/>
              </a:rPr>
              <a:t>Créer, supprimer ou modifier les rôles</a:t>
            </a:r>
          </a:p>
          <a:p>
            <a:pPr lvl="2">
              <a:buSzPct val="100000"/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Book Antiqua" panose="02040602050305030304" pitchFamily="18" charset="0"/>
              </a:rPr>
              <a:t>Attribuer les rôles à certains utilisateurs</a:t>
            </a:r>
          </a:p>
          <a:p>
            <a:pPr marL="0" indent="0">
              <a:buNone/>
            </a:pPr>
            <a:endParaRPr lang="fr-FR" sz="2400" dirty="0">
              <a:latin typeface="Book Antiqua" panose="02040602050305030304" pitchFamily="18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000" dirty="0" smtClean="0">
                <a:latin typeface="Book Antiqua" panose="02040602050305030304" pitchFamily="18" charset="0"/>
              </a:rPr>
              <a:t>Limiter l’accès à des pages sensibles</a:t>
            </a:r>
            <a:endParaRPr lang="fr-FR" sz="4000" dirty="0">
              <a:latin typeface="Book Antiqua" panose="02040602050305030304" pitchFamily="18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>
                <a:latin typeface="Book Antiqua" panose="02040602050305030304" pitchFamily="18" charset="0"/>
              </a:rPr>
              <a:pPr>
                <a:defRPr/>
              </a:pPr>
              <a:t>41</a:t>
            </a:fld>
            <a:endParaRPr lang="en-US">
              <a:latin typeface="Book Antiqua" panose="0204060205030503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79912" y="6569968"/>
            <a:ext cx="720080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07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04800" y="1066800"/>
            <a:ext cx="8515672" cy="5170511"/>
          </a:xfrm>
        </p:spPr>
        <p:txBody>
          <a:bodyPr anchor="ctr"/>
          <a:lstStyle/>
          <a:p>
            <a:pPr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2400" dirty="0" smtClean="0">
                <a:latin typeface="Book Antiqua" panose="02040602050305030304" pitchFamily="18" charset="0"/>
              </a:rPr>
              <a:t>Application évolutive </a:t>
            </a:r>
            <a:r>
              <a:rPr lang="fr-FR" sz="2400" dirty="0">
                <a:latin typeface="Book Antiqua" panose="02040602050305030304" pitchFamily="18" charset="0"/>
              </a:rPr>
              <a:t>=&gt; </a:t>
            </a:r>
            <a:r>
              <a:rPr lang="fr-FR" sz="2400" dirty="0" smtClean="0">
                <a:latin typeface="Book Antiqua" panose="02040602050305030304" pitchFamily="18" charset="0"/>
              </a:rPr>
              <a:t>MVC: Entity Framework </a:t>
            </a:r>
            <a:r>
              <a:rPr lang="fr-FR" sz="2400" dirty="0">
                <a:latin typeface="Book Antiqua" panose="02040602050305030304" pitchFamily="18" charset="0"/>
              </a:rPr>
              <a:t>+ </a:t>
            </a:r>
            <a:r>
              <a:rPr lang="fr-FR" sz="2400" dirty="0" smtClean="0">
                <a:latin typeface="Book Antiqua" panose="02040602050305030304" pitchFamily="18" charset="0"/>
              </a:rPr>
              <a:t>LINQ</a:t>
            </a:r>
          </a:p>
          <a:p>
            <a:pPr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2400" dirty="0" smtClean="0">
                <a:latin typeface="Book Antiqua" panose="02040602050305030304" pitchFamily="18" charset="0"/>
              </a:rPr>
              <a:t>Affichage responsive =&gt; Framework </a:t>
            </a:r>
            <a:r>
              <a:rPr lang="fr-FR" sz="2400" dirty="0" err="1" smtClean="0">
                <a:latin typeface="Book Antiqua" panose="02040602050305030304" pitchFamily="18" charset="0"/>
              </a:rPr>
              <a:t>Bootstrap</a:t>
            </a:r>
            <a:r>
              <a:rPr lang="fr-FR" sz="2400" dirty="0" smtClean="0">
                <a:latin typeface="Book Antiqua" panose="02040602050305030304" pitchFamily="18" charset="0"/>
              </a:rPr>
              <a:t> </a:t>
            </a:r>
          </a:p>
          <a:p>
            <a:pPr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2400" dirty="0" smtClean="0">
                <a:latin typeface="Book Antiqua" panose="02040602050305030304" pitchFamily="18" charset="0"/>
              </a:rPr>
              <a:t>Authentification =&gt; Microsoft </a:t>
            </a:r>
            <a:r>
              <a:rPr lang="fr-FR" sz="2400" dirty="0" err="1" smtClean="0">
                <a:latin typeface="Book Antiqua" panose="02040602050305030304" pitchFamily="18" charset="0"/>
              </a:rPr>
              <a:t>Identity</a:t>
            </a:r>
            <a:r>
              <a:rPr lang="fr-FR" sz="2400" dirty="0" smtClean="0">
                <a:latin typeface="Book Antiqua" panose="02040602050305030304" pitchFamily="18" charset="0"/>
              </a:rPr>
              <a:t> </a:t>
            </a:r>
          </a:p>
          <a:p>
            <a:pPr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2400" dirty="0" smtClean="0">
                <a:latin typeface="Book Antiqua" panose="02040602050305030304" pitchFamily="18" charset="0"/>
              </a:rPr>
              <a:t>Navigation intuitive =&gt; Uniformité des vues (chartes graphiques) </a:t>
            </a:r>
          </a:p>
          <a:p>
            <a:pPr marL="0" indent="0">
              <a:buSzPct val="70000"/>
              <a:buNone/>
            </a:pPr>
            <a:endParaRPr lang="fr-FR" dirty="0" smtClean="0">
              <a:latin typeface="Book Antiqua" panose="02040602050305030304" pitchFamily="18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Book Antiqua" panose="02040602050305030304" pitchFamily="18" charset="0"/>
              </a:rPr>
              <a:t>Choix effectués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5192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6" name="ZoneTexte 5"/>
          <p:cNvSpPr txBox="1"/>
          <p:nvPr/>
        </p:nvSpPr>
        <p:spPr>
          <a:xfrm>
            <a:off x="4644008" y="6469617"/>
            <a:ext cx="4123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Projet</a:t>
            </a:r>
            <a:endParaRPr lang="fr-FR" sz="28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7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/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buFont typeface="Wingdings" panose="05000000000000000000" pitchFamily="2" charset="2"/>
              <a:buChar char="Ø"/>
            </a:pPr>
            <a:r>
              <a:rPr lang="fr-FR" dirty="0" smtClean="0">
                <a:latin typeface="Book Antiqua" panose="02040602050305030304" pitchFamily="18" charset="0"/>
              </a:rPr>
              <a:t>Développement à partir de User Stories</a:t>
            </a:r>
            <a:endParaRPr lang="fr-FR" dirty="0">
              <a:latin typeface="Book Antiqua" panose="0204060205030503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fr-FR" dirty="0" smtClean="0">
                <a:latin typeface="Book Antiqua" panose="02040602050305030304" pitchFamily="18" charset="0"/>
              </a:rPr>
              <a:t>Réactivité aux nouveaux besoins client</a:t>
            </a:r>
            <a:endParaRPr lang="fr-FR" dirty="0">
              <a:latin typeface="Book Antiqua" panose="0204060205030503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fr-FR" dirty="0" smtClean="0">
                <a:latin typeface="Book Antiqua" panose="02040602050305030304" pitchFamily="18" charset="0"/>
              </a:rPr>
              <a:t>Communication en continu multi-niveaux</a:t>
            </a:r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003140"/>
            <a:ext cx="4267200" cy="3186682"/>
          </a:xfr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Book Antiqua" panose="02040602050305030304" pitchFamily="18" charset="0"/>
              </a:rPr>
              <a:t>Méthodes de travail : SCRUM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85192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4644008" y="6469617"/>
            <a:ext cx="4123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Projet</a:t>
            </a:r>
            <a:endParaRPr lang="fr-FR" sz="28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655676" y="5921637"/>
            <a:ext cx="597666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  <a:hlinkClick r:id="rId4"/>
              </a:rPr>
              <a:t>S</a:t>
            </a:r>
            <a:r>
              <a:rPr lang="fr-FR" sz="2400" dirty="0" smtClean="0">
                <a:latin typeface="Book Antiqua" panose="02040602050305030304" pitchFamily="18" charset="0"/>
                <a:hlinkClick r:id="rId4"/>
              </a:rPr>
              <a:t>ite Open </a:t>
            </a:r>
            <a:r>
              <a:rPr lang="fr-FR" sz="2400" dirty="0" err="1" smtClean="0">
                <a:latin typeface="Book Antiqua" panose="02040602050305030304" pitchFamily="18" charset="0"/>
                <a:hlinkClick r:id="rId4"/>
              </a:rPr>
              <a:t>Sea</a:t>
            </a:r>
            <a:endParaRPr lang="fr-FR" sz="24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23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04800" y="1066800"/>
            <a:ext cx="8515672" cy="5170511"/>
          </a:xfrm>
        </p:spPr>
        <p:txBody>
          <a:bodyPr anchor="ctr"/>
          <a:lstStyle/>
          <a:p>
            <a:pPr>
              <a:buSzPct val="70000"/>
              <a:buFont typeface="Wingdings" panose="05000000000000000000" pitchFamily="2" charset="2"/>
              <a:buChar char="Ø"/>
            </a:pPr>
            <a:r>
              <a:rPr lang="fr-FR" dirty="0" smtClean="0">
                <a:latin typeface="Book Antiqua" panose="02040602050305030304" pitchFamily="18" charset="0"/>
              </a:rPr>
              <a:t>Base de données, Statistiques et E-Mailing (Adriana)</a:t>
            </a:r>
          </a:p>
          <a:p>
            <a:pPr>
              <a:buSzPct val="70000"/>
              <a:buFont typeface="Wingdings" panose="05000000000000000000" pitchFamily="2" charset="2"/>
              <a:buChar char="Ø"/>
            </a:pPr>
            <a:r>
              <a:rPr lang="fr-FR" dirty="0" smtClean="0">
                <a:latin typeface="Book Antiqua" panose="02040602050305030304" pitchFamily="18" charset="0"/>
              </a:rPr>
              <a:t>Création/Suppression de croisière et moteur de recherche (Christine)</a:t>
            </a:r>
          </a:p>
          <a:p>
            <a:pPr>
              <a:buSzPct val="70000"/>
              <a:buFont typeface="Wingdings" panose="05000000000000000000" pitchFamily="2" charset="2"/>
              <a:buChar char="Ø"/>
            </a:pPr>
            <a:r>
              <a:rPr lang="fr-FR" dirty="0" smtClean="0">
                <a:latin typeface="Book Antiqua" panose="02040602050305030304" pitchFamily="18" charset="0"/>
              </a:rPr>
              <a:t>Réservation et gestion de la disponibilité des places (Sofiane)</a:t>
            </a:r>
          </a:p>
          <a:p>
            <a:pPr>
              <a:buSzPct val="70000"/>
              <a:buFont typeface="Wingdings" panose="05000000000000000000" pitchFamily="2" charset="2"/>
              <a:buChar char="Ø"/>
            </a:pPr>
            <a:r>
              <a:rPr lang="fr-FR" dirty="0" smtClean="0">
                <a:latin typeface="Book Antiqua" panose="02040602050305030304" pitchFamily="18" charset="0"/>
              </a:rPr>
              <a:t>Interface et expérience utilisateur (Alexis)</a:t>
            </a:r>
          </a:p>
          <a:p>
            <a:pPr>
              <a:buSzPct val="70000"/>
              <a:buFont typeface="Wingdings" panose="05000000000000000000" pitchFamily="2" charset="2"/>
              <a:buChar char="Ø"/>
            </a:pPr>
            <a:r>
              <a:rPr lang="fr-FR" dirty="0" smtClean="0">
                <a:latin typeface="Book Antiqua" panose="02040602050305030304" pitchFamily="18" charset="0"/>
              </a:rPr>
              <a:t>Conclusion &amp; questions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Book Antiqua" panose="02040602050305030304" pitchFamily="18" charset="0"/>
              </a:rPr>
              <a:t>Plan 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5192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6" name="ZoneTexte 5"/>
          <p:cNvSpPr txBox="1"/>
          <p:nvPr/>
        </p:nvSpPr>
        <p:spPr>
          <a:xfrm>
            <a:off x="4644008" y="6469617"/>
            <a:ext cx="4123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Plan</a:t>
            </a:r>
            <a:endParaRPr lang="fr-FR" sz="28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27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5125615"/>
              </p:ext>
            </p:extLst>
          </p:nvPr>
        </p:nvGraphicFramePr>
        <p:xfrm>
          <a:off x="467544" y="1196752"/>
          <a:ext cx="4608512" cy="482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err="1" smtClean="0">
                <a:latin typeface="Book Antiqua" panose="02040602050305030304" pitchFamily="18" charset="0"/>
              </a:rPr>
              <a:t>Présentation</a:t>
            </a:r>
            <a:r>
              <a:rPr lang="es-VE" dirty="0" smtClean="0">
                <a:latin typeface="Book Antiqua" panose="02040602050305030304" pitchFamily="18" charset="0"/>
              </a:rPr>
              <a:t> </a:t>
            </a:r>
            <a:r>
              <a:rPr lang="es-VE" dirty="0" err="1" smtClean="0">
                <a:latin typeface="Book Antiqua" panose="02040602050305030304" pitchFamily="18" charset="0"/>
              </a:rPr>
              <a:t>Personnelle</a:t>
            </a:r>
            <a:endParaRPr lang="es-VE" dirty="0">
              <a:latin typeface="Book Antiqua" panose="02040602050305030304" pitchFamily="18" charset="0"/>
            </a:endParaRPr>
          </a:p>
        </p:txBody>
      </p:sp>
      <p:pic>
        <p:nvPicPr>
          <p:cNvPr id="3074" name="Picture 2" descr="http://barucstudio.com/site/images/stories/baruc/1_home/bombillo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20919" y="3626713"/>
            <a:ext cx="504056" cy="663503"/>
          </a:xfrm>
          <a:prstGeom prst="rect">
            <a:avLst/>
          </a:prstGeom>
          <a:noFill/>
        </p:spPr>
      </p:pic>
      <p:pic>
        <p:nvPicPr>
          <p:cNvPr id="3076" name="Picture 4" descr="http://www.ordidocaz.com/img/cms/ordidocaz%20lunettes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920919" y="4581128"/>
            <a:ext cx="974561" cy="793616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385192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077200" y="6492875"/>
            <a:ext cx="10668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05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Book Antiqua" panose="02040602050305030304" pitchFamily="18" charset="0"/>
              </a:rPr>
              <a:t>Besoins du Client</a:t>
            </a:r>
            <a:endParaRPr lang="es-VE" dirty="0">
              <a:latin typeface="Book Antiqua" panose="02040602050305030304" pitchFamily="18" charset="0"/>
            </a:endParaRPr>
          </a:p>
        </p:txBody>
      </p:sp>
      <p:sp>
        <p:nvSpPr>
          <p:cNvPr id="20" name="19 Marcador de contenido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>
              <a:buFont typeface="Wingdings" panose="05000000000000000000" pitchFamily="2" charset="2"/>
              <a:buChar char="Ø"/>
            </a:pPr>
            <a:r>
              <a:rPr lang="fr-FR" sz="2800" dirty="0">
                <a:latin typeface="Book Antiqua" panose="02040602050305030304" pitchFamily="18" charset="0"/>
              </a:rPr>
              <a:t>Zone Utilisateur (Interface et fonctionnalité)</a:t>
            </a:r>
            <a:endParaRPr lang="es-VE" sz="2800" dirty="0">
              <a:latin typeface="Book Antiqua" panose="02040602050305030304" pitchFamily="18" charset="0"/>
            </a:endParaRPr>
          </a:p>
          <a:p>
            <a:pPr marL="742950" lvl="2" indent="-342900">
              <a:buSzPct val="100000"/>
              <a:buFont typeface="Arial" panose="020B0604020202020204" pitchFamily="34" charset="0"/>
              <a:buChar char="•"/>
            </a:pPr>
            <a:r>
              <a:rPr lang="fr-FR" dirty="0">
                <a:latin typeface="Book Antiqua" panose="02040602050305030304" pitchFamily="18" charset="0"/>
              </a:rPr>
              <a:t>Présentation du catalogue de produits par les différentes catégories et par un moteur de recherche</a:t>
            </a:r>
            <a:endParaRPr lang="es-VE" dirty="0">
              <a:latin typeface="Book Antiqua" panose="02040602050305030304" pitchFamily="18" charset="0"/>
            </a:endParaRPr>
          </a:p>
          <a:p>
            <a:pPr marL="742950" lvl="2" indent="-342900">
              <a:buSzPct val="100000"/>
              <a:buFont typeface="Arial" panose="020B0604020202020204" pitchFamily="34" charset="0"/>
              <a:buChar char="•"/>
            </a:pPr>
            <a:r>
              <a:rPr lang="fr-FR" dirty="0">
                <a:latin typeface="Book Antiqua" panose="02040602050305030304" pitchFamily="18" charset="0"/>
              </a:rPr>
              <a:t>Mise en avant des promotions</a:t>
            </a:r>
            <a:endParaRPr lang="es-VE" dirty="0">
              <a:latin typeface="Book Antiqua" panose="0204060205030503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fr-FR" sz="2800" dirty="0">
                <a:latin typeface="Book Antiqua" panose="02040602050305030304" pitchFamily="18" charset="0"/>
              </a:rPr>
              <a:t>Zone </a:t>
            </a:r>
            <a:r>
              <a:rPr lang="fr-FR" sz="2800" dirty="0" smtClean="0">
                <a:latin typeface="Book Antiqua" panose="02040602050305030304" pitchFamily="18" charset="0"/>
              </a:rPr>
              <a:t>Administrateur</a:t>
            </a:r>
            <a:endParaRPr lang="es-VE" sz="2800" dirty="0">
              <a:latin typeface="Book Antiqua" panose="02040602050305030304" pitchFamily="18" charset="0"/>
            </a:endParaRPr>
          </a:p>
          <a:p>
            <a:pPr marL="742950" lvl="2" indent="-342900">
              <a:buSzPct val="100000"/>
              <a:buFont typeface="Arial" panose="020B0604020202020204" pitchFamily="34" charset="0"/>
              <a:buChar char="•"/>
            </a:pPr>
            <a:r>
              <a:rPr lang="fr-FR" dirty="0">
                <a:latin typeface="Book Antiqua" panose="02040602050305030304" pitchFamily="18" charset="0"/>
              </a:rPr>
              <a:t>Contact personnalisé avec les utilisateurs et promotion </a:t>
            </a:r>
            <a:r>
              <a:rPr lang="fr-FR" dirty="0" smtClean="0">
                <a:latin typeface="Book Antiqua" panose="02040602050305030304" pitchFamily="18" charset="0"/>
              </a:rPr>
              <a:t>d’une croisière </a:t>
            </a:r>
            <a:r>
              <a:rPr lang="fr-FR" dirty="0">
                <a:latin typeface="Book Antiqua" panose="02040602050305030304" pitchFamily="18" charset="0"/>
              </a:rPr>
              <a:t>par email</a:t>
            </a:r>
            <a:endParaRPr lang="es-VE" dirty="0">
              <a:latin typeface="Book Antiqua" panose="02040602050305030304" pitchFamily="18" charset="0"/>
            </a:endParaRPr>
          </a:p>
          <a:p>
            <a:pPr marL="742950" lvl="2" indent="-342900">
              <a:buSzPct val="100000"/>
              <a:buFont typeface="Arial" panose="020B0604020202020204" pitchFamily="34" charset="0"/>
              <a:buChar char="•"/>
            </a:pPr>
            <a:r>
              <a:rPr lang="fr-FR" dirty="0">
                <a:latin typeface="Book Antiqua" panose="02040602050305030304" pitchFamily="18" charset="0"/>
              </a:rPr>
              <a:t>Suivi statistique du nombre des visites </a:t>
            </a:r>
            <a:r>
              <a:rPr lang="fr-FR" dirty="0" smtClean="0">
                <a:latin typeface="Book Antiqua" panose="02040602050305030304" pitchFamily="18" charset="0"/>
              </a:rPr>
              <a:t>des croisières </a:t>
            </a:r>
            <a:r>
              <a:rPr lang="fr-FR" dirty="0">
                <a:latin typeface="Book Antiqua" panose="02040602050305030304" pitchFamily="18" charset="0"/>
              </a:rPr>
              <a:t>par pays</a:t>
            </a:r>
            <a:endParaRPr lang="es-VE" dirty="0">
              <a:latin typeface="Book Antiqua" panose="02040602050305030304" pitchFamily="18" charset="0"/>
            </a:endParaRPr>
          </a:p>
          <a:p>
            <a:pPr marL="742950" lvl="2" indent="-342900">
              <a:buSzPct val="100000"/>
              <a:buFont typeface="Arial" panose="020B0604020202020204" pitchFamily="34" charset="0"/>
              <a:buChar char="•"/>
            </a:pPr>
            <a:r>
              <a:rPr lang="fr-FR" dirty="0">
                <a:latin typeface="Book Antiqua" panose="02040602050305030304" pitchFamily="18" charset="0"/>
              </a:rPr>
              <a:t>Gérer  le changement des </a:t>
            </a:r>
            <a:r>
              <a:rPr lang="fr-FR" dirty="0" smtClean="0">
                <a:latin typeface="Book Antiqua" panose="02040602050305030304" pitchFamily="18" charset="0"/>
              </a:rPr>
              <a:t>croisières </a:t>
            </a:r>
            <a:endParaRPr lang="es-VE" dirty="0">
              <a:latin typeface="Book Antiqua" panose="0204060205030503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51920" y="6597352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3771528" y="6555810"/>
            <a:ext cx="648072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077200" y="6486797"/>
            <a:ext cx="10668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4580384" y="6492509"/>
            <a:ext cx="4123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Besoins</a:t>
            </a:r>
            <a:endParaRPr lang="fr-FR" sz="28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76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am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Beamer</Template>
  <TotalTime>442</TotalTime>
  <Words>1153</Words>
  <Application>Microsoft Office PowerPoint</Application>
  <PresentationFormat>Affichage à l'écran (4:3)</PresentationFormat>
  <Paragraphs>367</Paragraphs>
  <Slides>41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47" baseType="lpstr">
      <vt:lpstr>Arial</vt:lpstr>
      <vt:lpstr>Book Antiqua</vt:lpstr>
      <vt:lpstr>Calibri</vt:lpstr>
      <vt:lpstr>Courier New</vt:lpstr>
      <vt:lpstr>Wingdings</vt:lpstr>
      <vt:lpstr>Beamer</vt:lpstr>
      <vt:lpstr>Open Sea</vt:lpstr>
      <vt:lpstr>Cursus présentateur :</vt:lpstr>
      <vt:lpstr>Contexte &amp; Besoins</vt:lpstr>
      <vt:lpstr>Contraintes</vt:lpstr>
      <vt:lpstr>Choix effectués</vt:lpstr>
      <vt:lpstr>Méthodes de travail : SCRUM</vt:lpstr>
      <vt:lpstr>Plan </vt:lpstr>
      <vt:lpstr>Présentation Personnelle</vt:lpstr>
      <vt:lpstr>Besoins du Client</vt:lpstr>
      <vt:lpstr>Solutions implémentées</vt:lpstr>
      <vt:lpstr>Gestion de Base de Données</vt:lpstr>
      <vt:lpstr>Gestion de Base de Données</vt:lpstr>
      <vt:lpstr>Partie Administrateur</vt:lpstr>
      <vt:lpstr>Partie Administrateur</vt:lpstr>
      <vt:lpstr>Conclusions Personnelles</vt:lpstr>
      <vt:lpstr>Cursus présentateur :</vt:lpstr>
      <vt:lpstr>Partie Administrateur</vt:lpstr>
      <vt:lpstr>Gestion des croisières</vt:lpstr>
      <vt:lpstr>Formulaire de recherche</vt:lpstr>
      <vt:lpstr>Technologies utilisées</vt:lpstr>
      <vt:lpstr>Decorator </vt:lpstr>
      <vt:lpstr>Conclusion personnelle</vt:lpstr>
      <vt:lpstr>Qui suis-je?!</vt:lpstr>
      <vt:lpstr>Besoins du client</vt:lpstr>
      <vt:lpstr>Solutions choisies</vt:lpstr>
      <vt:lpstr>Gestion d’un compte utilisateur</vt:lpstr>
      <vt:lpstr>Gestion d’une réservation</vt:lpstr>
      <vt:lpstr>Bilan personnel</vt:lpstr>
      <vt:lpstr>Interface utilisateur </vt:lpstr>
      <vt:lpstr>Uniformité des vues</vt:lpstr>
      <vt:lpstr>Vue partielle &amp; jQuery</vt:lpstr>
      <vt:lpstr>Commentaires</vt:lpstr>
      <vt:lpstr>Difficultés &amp; Conclusion</vt:lpstr>
      <vt:lpstr>Bilan personnel</vt:lpstr>
      <vt:lpstr>Conclusions du projet</vt:lpstr>
      <vt:lpstr>Conclusions du projet</vt:lpstr>
      <vt:lpstr>Conclusions du projet</vt:lpstr>
      <vt:lpstr>Slides complémentaires</vt:lpstr>
      <vt:lpstr>Zone Administrateur</vt:lpstr>
      <vt:lpstr>Menu de recherche</vt:lpstr>
      <vt:lpstr>Limiter l’accès à des pages sensibles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Sea</dc:title>
  <dc:creator>adminl</dc:creator>
  <cp:lastModifiedBy>adminl</cp:lastModifiedBy>
  <cp:revision>53</cp:revision>
  <dcterms:created xsi:type="dcterms:W3CDTF">2015-09-09T11:31:09Z</dcterms:created>
  <dcterms:modified xsi:type="dcterms:W3CDTF">2015-09-11T07:32:12Z</dcterms:modified>
</cp:coreProperties>
</file>